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layfair Display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6f972163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6f97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caed6367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caed6367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caed636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caed636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caed6367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caed636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29.jpg"/><Relationship Id="rId6" Type="http://schemas.openxmlformats.org/officeDocument/2006/relationships/image" Target="../media/image33.jpg"/><Relationship Id="rId7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twinspace.etwinning.net/196389/pages/page/2203992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10.jpg"/><Relationship Id="rId5" Type="http://schemas.openxmlformats.org/officeDocument/2006/relationships/image" Target="../media/image4.jpg"/><Relationship Id="rId6" Type="http://schemas.openxmlformats.org/officeDocument/2006/relationships/image" Target="../media/image39.png"/><Relationship Id="rId7" Type="http://schemas.openxmlformats.org/officeDocument/2006/relationships/image" Target="../media/image12.jp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7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5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image" Target="../media/image21.jpg"/><Relationship Id="rId6" Type="http://schemas.openxmlformats.org/officeDocument/2006/relationships/image" Target="../media/image27.jpg"/><Relationship Id="rId7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28.jpg"/><Relationship Id="rId5" Type="http://schemas.openxmlformats.org/officeDocument/2006/relationships/image" Target="../media/image30.jpg"/><Relationship Id="rId6" Type="http://schemas.openxmlformats.org/officeDocument/2006/relationships/image" Target="../media/image32.jpg"/><Relationship Id="rId7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75" y="166725"/>
            <a:ext cx="3884325" cy="38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3441450" y="3565550"/>
            <a:ext cx="5548200" cy="11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2100"/>
              <a:t> KA226 We are Ready for Digital World</a:t>
            </a:r>
            <a:endParaRPr b="1" i="1" sz="2100"/>
          </a:p>
          <a:p>
            <a:pPr indent="36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700"/>
              <a:t>                           </a:t>
            </a:r>
            <a:r>
              <a:rPr lang="es" sz="1500"/>
              <a:t>Carmen F. Nevado • Mayo 2022</a:t>
            </a:r>
            <a:endParaRPr sz="1500"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b="8315" l="0" r="0" t="0"/>
          <a:stretch/>
        </p:blipFill>
        <p:spPr>
          <a:xfrm rot="940071">
            <a:off x="5592713" y="462226"/>
            <a:ext cx="2155798" cy="2781423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" name="Google Shape;61;p13"/>
          <p:cNvSpPr/>
          <p:nvPr/>
        </p:nvSpPr>
        <p:spPr>
          <a:xfrm rot="-1217920">
            <a:off x="3525600" y="402050"/>
            <a:ext cx="849675" cy="637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Turquía</a:t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3626251" y="2359325"/>
            <a:ext cx="1206200" cy="811750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Macedonia del Norte</a:t>
            </a: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151725" y="3535200"/>
            <a:ext cx="978625" cy="728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Lituania</a:t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 rot="1455546">
            <a:off x="257925" y="257925"/>
            <a:ext cx="766225" cy="728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Grecia</a:t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2002749" y="3834913"/>
            <a:ext cx="978625" cy="637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25" y="168688"/>
            <a:ext cx="2035075" cy="4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650" y="242500"/>
            <a:ext cx="2617525" cy="349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80613">
            <a:off x="4671979" y="1583905"/>
            <a:ext cx="2367092" cy="315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6">
            <a:alphaModFix/>
          </a:blip>
          <a:srcRect b="929" l="29461" r="8384" t="-930"/>
          <a:stretch/>
        </p:blipFill>
        <p:spPr>
          <a:xfrm rot="1099495">
            <a:off x="2023416" y="2130367"/>
            <a:ext cx="2120467" cy="255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7">
            <a:alphaModFix/>
          </a:blip>
          <a:srcRect b="0" l="24035" r="0" t="0"/>
          <a:stretch/>
        </p:blipFill>
        <p:spPr>
          <a:xfrm>
            <a:off x="2485900" y="168700"/>
            <a:ext cx="2993500" cy="17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0" l="5245" r="5245" t="0"/>
          <a:stretch/>
        </p:blipFill>
        <p:spPr>
          <a:xfrm>
            <a:off x="1616013" y="0"/>
            <a:ext cx="6136976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>
            <p:ph idx="4294967295" type="body"/>
          </p:nvPr>
        </p:nvSpPr>
        <p:spPr>
          <a:xfrm>
            <a:off x="1479300" y="326525"/>
            <a:ext cx="6410400" cy="659700"/>
          </a:xfrm>
          <a:prstGeom prst="rect">
            <a:avLst/>
          </a:prstGeom>
          <a:solidFill>
            <a:srgbClr val="E6913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s" sz="2500">
                <a:latin typeface="Oswald"/>
                <a:ea typeface="Oswald"/>
                <a:cs typeface="Oswald"/>
                <a:sym typeface="Oswald"/>
              </a:rPr>
              <a:t>   Ceremonia final y entrega de certificados</a:t>
            </a:r>
            <a:endParaRPr b="1" i="1" sz="2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344250" y="3330375"/>
            <a:ext cx="8455500" cy="1441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2"/>
                </a:solidFill>
              </a:rPr>
              <a:t>No es el único proyecto en el que estamos implicados</a:t>
            </a:r>
            <a:r>
              <a:rPr lang="es" sz="2900">
                <a:solidFill>
                  <a:schemeClr val="dk2"/>
                </a:solidFill>
              </a:rPr>
              <a:t>. </a:t>
            </a:r>
            <a:r>
              <a:rPr lang="es" sz="2600"/>
              <a:t>Ad</a:t>
            </a:r>
            <a:r>
              <a:rPr lang="es" sz="2600">
                <a:solidFill>
                  <a:schemeClr val="dk2"/>
                </a:solidFill>
              </a:rPr>
              <a:t>emás tenemos KA 101, KA 103, KA 122, KA 229 y hemos tenido KA 2</a:t>
            </a:r>
            <a:r>
              <a:rPr lang="es" sz="2600"/>
              <a:t>1</a:t>
            </a:r>
            <a:r>
              <a:rPr lang="es" sz="2600">
                <a:solidFill>
                  <a:schemeClr val="dk2"/>
                </a:solidFill>
              </a:rPr>
              <a:t>9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/>
        </p:nvSpPr>
        <p:spPr>
          <a:xfrm>
            <a:off x="705500" y="45525"/>
            <a:ext cx="51435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El proyecto Erasmus es un </a:t>
            </a:r>
            <a:r>
              <a:rPr lang="es" sz="1300">
                <a:solidFill>
                  <a:srgbClr val="0000FF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concepto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que debe ser asimilado e implementado en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todos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los estamentos del centro: equipo directivo, profesorado, alumnado y PAS.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swald"/>
              <a:buChar char="●"/>
            </a:pP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 implicación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apoyo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del equipo directivo en los proyectos es fundamental para dar, no solo soporte técnico, sino que sirva de refuerzo positivo para los profesores que realizan la movilidad.</a:t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swald"/>
              <a:buChar char="●"/>
            </a:pP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 promoción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difusión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de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todos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los proyectos es pilar fundamental para hacer efectiva la participación tanto de alumnado como profesorado. </a:t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Aumenta el número de proyectos en el Centro. Necesario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gestionar 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cuántos deben llevarse a cabo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valorar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los que realmente son proyectos de trabajo con muchas horas de dedicación.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Implicación del profesorado en el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centro anfitrión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de Turquía. De los 80 profesores que componen el equipo, participan activamente 78…. Se cubren mutuamente las clases. Profesores/as felices- alumnado feliz. 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Erasmus = dotación económica para el centro + prestigio.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Negociación Dirección- Profesorado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8" name="Google Shape;168;p25"/>
          <p:cNvSpPr/>
          <p:nvPr/>
        </p:nvSpPr>
        <p:spPr>
          <a:xfrm rot="705700">
            <a:off x="6492965" y="630123"/>
            <a:ext cx="1798460" cy="4136804"/>
          </a:xfrm>
          <a:prstGeom prst="verticalScroll">
            <a:avLst>
              <a:gd fmla="val 125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Historia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Geografía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Cultura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Valores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Tecnologías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Idiomas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Revierte en 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-profesorado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-alumnado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-calidad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9" name="Google Shape;169;p25"/>
          <p:cNvSpPr/>
          <p:nvPr/>
        </p:nvSpPr>
        <p:spPr>
          <a:xfrm rot="729420">
            <a:off x="7070373" y="2769100"/>
            <a:ext cx="250723" cy="44736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4294967295" type="body"/>
          </p:nvPr>
        </p:nvSpPr>
        <p:spPr>
          <a:xfrm>
            <a:off x="257900" y="122200"/>
            <a:ext cx="3209100" cy="45738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Es un proyecto para fomentar la </a:t>
            </a:r>
            <a:r>
              <a:rPr b="1"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calidad de la enseñanza </a:t>
            </a: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así como la </a:t>
            </a:r>
            <a:r>
              <a:rPr b="1"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didáctica de las webs y apps</a:t>
            </a: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, especialmente cuando las circunstancias de asistir a clases lo han impedido.</a:t>
            </a:r>
            <a:endParaRPr sz="16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160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Scratch</a:t>
            </a:r>
            <a:endParaRPr i="1" sz="14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Flipgrid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Socrative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Slido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Merge Cube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Padlet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Kahoot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Canva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 Pixrl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lang="es" sz="1500">
                <a:latin typeface="Oswald"/>
                <a:ea typeface="Oswald"/>
                <a:cs typeface="Oswald"/>
                <a:sym typeface="Oswald"/>
              </a:rPr>
              <a:t>… y muchas más en </a:t>
            </a:r>
            <a:r>
              <a:rPr b="1" i="1" lang="es" sz="1500" u="sng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e-Twinning</a:t>
            </a:r>
            <a:endParaRPr b="1" i="1" sz="15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424" y="395000"/>
            <a:ext cx="1941051" cy="14557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960000" dist="4381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65278">
            <a:off x="4683659" y="380196"/>
            <a:ext cx="1159561" cy="15460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920000" dist="542925">
              <a:srgbClr val="000000">
                <a:alpha val="50000"/>
              </a:srgbClr>
            </a:outerShdw>
          </a:effectLst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08856">
            <a:off x="3862433" y="1872405"/>
            <a:ext cx="2061158" cy="15458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540000" dist="381000">
              <a:srgbClr val="000000">
                <a:alpha val="50000"/>
              </a:srgbClr>
            </a:outerShdw>
          </a:effectLst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26264">
            <a:off x="6898292" y="1510866"/>
            <a:ext cx="1919014" cy="14392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71450">
              <a:srgbClr val="000000">
                <a:alpha val="50000"/>
              </a:srgbClr>
            </a:outerShdw>
          </a:effectLst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8">
            <a:alphaModFix/>
          </a:blip>
          <a:srcRect b="0" l="19159" r="0" t="0"/>
          <a:stretch/>
        </p:blipFill>
        <p:spPr>
          <a:xfrm rot="840611">
            <a:off x="7035074" y="3029450"/>
            <a:ext cx="1722800" cy="1598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0">
              <a:srgbClr val="000000">
                <a:alpha val="50000"/>
              </a:srgbClr>
            </a:outerShdw>
          </a:effectLst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5575" y="3221700"/>
            <a:ext cx="2017950" cy="1513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52425">
              <a:srgbClr val="000000">
                <a:alpha val="50000"/>
              </a:srgbClr>
            </a:outerShdw>
          </a:effectLst>
        </p:spPr>
      </p:pic>
      <p:sp>
        <p:nvSpPr>
          <p:cNvPr id="77" name="Google Shape;77;p14"/>
          <p:cNvSpPr/>
          <p:nvPr/>
        </p:nvSpPr>
        <p:spPr>
          <a:xfrm>
            <a:off x="5554079" y="1850776"/>
            <a:ext cx="2058480" cy="1513458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swald"/>
                <a:ea typeface="Oswald"/>
                <a:cs typeface="Oswald"/>
                <a:sym typeface="Oswald"/>
              </a:rPr>
              <a:t>   </a:t>
            </a:r>
            <a:r>
              <a:rPr b="1" lang="es">
                <a:latin typeface="Oswald"/>
                <a:ea typeface="Oswald"/>
                <a:cs typeface="Oswald"/>
                <a:sym typeface="Oswald"/>
              </a:rPr>
              <a:t>KA 226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2533825" y="3587750"/>
            <a:ext cx="455100" cy="55440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10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295850" y="257925"/>
            <a:ext cx="4045200" cy="7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Huelva 4-6 oct 21</a:t>
            </a:r>
            <a:endParaRPr/>
          </a:p>
        </p:txBody>
      </p:sp>
      <p:sp>
        <p:nvSpPr>
          <p:cNvPr id="84" name="Google Shape;84;p15"/>
          <p:cNvSpPr txBox="1"/>
          <p:nvPr>
            <p:ph idx="1" type="subTitle"/>
          </p:nvPr>
        </p:nvSpPr>
        <p:spPr>
          <a:xfrm>
            <a:off x="235150" y="1009651"/>
            <a:ext cx="40452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Coordinating Meeting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6551">
            <a:off x="3862776" y="2649425"/>
            <a:ext cx="4824799" cy="21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350" y="99275"/>
            <a:ext cx="4045200" cy="29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26033">
            <a:off x="721051" y="1999901"/>
            <a:ext cx="2756230" cy="206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4294967295" type="body"/>
          </p:nvPr>
        </p:nvSpPr>
        <p:spPr>
          <a:xfrm>
            <a:off x="267225" y="614500"/>
            <a:ext cx="4041900" cy="7281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>
                <a:latin typeface="Oswald"/>
                <a:ea typeface="Oswald"/>
                <a:cs typeface="Oswald"/>
                <a:sym typeface="Oswald"/>
              </a:rPr>
              <a:t>Lituania 6-10 dic 2</a:t>
            </a:r>
            <a:r>
              <a:rPr lang="es" sz="3900">
                <a:latin typeface="Oswald"/>
                <a:ea typeface="Oswald"/>
                <a:cs typeface="Oswald"/>
                <a:sym typeface="Oswald"/>
              </a:rPr>
              <a:t>1</a:t>
            </a:r>
            <a:endParaRPr sz="3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latin typeface="Oswald"/>
                <a:ea typeface="Oswald"/>
                <a:cs typeface="Oswald"/>
                <a:sym typeface="Oswald"/>
              </a:rPr>
              <a:t>   </a:t>
            </a:r>
            <a:endParaRPr sz="3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10267" l="54043" r="13939" t="35663"/>
          <a:stretch/>
        </p:blipFill>
        <p:spPr>
          <a:xfrm>
            <a:off x="4174875" y="168450"/>
            <a:ext cx="4830048" cy="45881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47600" y="1744850"/>
            <a:ext cx="33003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r>
              <a:rPr lang="es" sz="1900">
                <a:latin typeface="Playfair Display"/>
                <a:ea typeface="Playfair Display"/>
                <a:cs typeface="Playfair Display"/>
                <a:sym typeface="Playfair Display"/>
              </a:rPr>
              <a:t>st Transnational Meeting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9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</a:t>
            </a: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Alumnos lituanos ante Covid 19.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Web 2 Tools.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Merge cube.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00" y="877750"/>
            <a:ext cx="2825127" cy="3766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9120000" dist="2476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3638" l="0" r="0" t="21026"/>
          <a:stretch/>
        </p:blipFill>
        <p:spPr>
          <a:xfrm rot="-842343">
            <a:off x="3268932" y="1246641"/>
            <a:ext cx="3457864" cy="26502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95275">
              <a:srgbClr val="000000">
                <a:alpha val="50000"/>
              </a:srgbClr>
            </a:outerShdw>
          </a:effectLst>
        </p:spPr>
      </p:pic>
      <p:sp>
        <p:nvSpPr>
          <p:cNvPr id="101" name="Google Shape;101;p17"/>
          <p:cNvSpPr txBox="1"/>
          <p:nvPr/>
        </p:nvSpPr>
        <p:spPr>
          <a:xfrm>
            <a:off x="1107600" y="287775"/>
            <a:ext cx="645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 ESO Acompañamiento  </a:t>
            </a:r>
            <a:r>
              <a:rPr b="1" lang="es" sz="17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               </a:t>
            </a:r>
            <a:r>
              <a:rPr b="1" lang="es" sz="18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Merge Cube, puesta en práctica</a:t>
            </a:r>
            <a:endParaRPr b="1" sz="1800">
              <a:solidFill>
                <a:schemeClr val="accent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4915900" y="3671750"/>
            <a:ext cx="29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725" y="2298873"/>
            <a:ext cx="2935798" cy="220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16337" r="16344" t="0"/>
          <a:stretch/>
        </p:blipFill>
        <p:spPr>
          <a:xfrm>
            <a:off x="3716650" y="156625"/>
            <a:ext cx="5280701" cy="44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18647" l="5560" r="10186" t="18715"/>
          <a:stretch/>
        </p:blipFill>
        <p:spPr>
          <a:xfrm rot="-693028">
            <a:off x="2762101" y="1196279"/>
            <a:ext cx="1959349" cy="21696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840000" dist="666750">
              <a:srgbClr val="000000">
                <a:alpha val="47000"/>
              </a:srgbClr>
            </a:outerShdw>
            <a:reflection blurRad="0" dir="5400000" dist="123825" endA="0" endPos="30000" fadeDir="5400012" kx="0" rotWithShape="0" algn="bl" stA="40000" stPos="0" sy="-100000" ky="0"/>
          </a:effectLst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450" y="198150"/>
            <a:ext cx="2024850" cy="269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600000" dist="285750">
              <a:srgbClr val="000000">
                <a:alpha val="50000"/>
              </a:srgbClr>
            </a:outerShdw>
          </a:effectLst>
        </p:spPr>
      </p:pic>
      <p:sp>
        <p:nvSpPr>
          <p:cNvPr id="111" name="Google Shape;111;p18"/>
          <p:cNvSpPr txBox="1"/>
          <p:nvPr/>
        </p:nvSpPr>
        <p:spPr>
          <a:xfrm>
            <a:off x="566775" y="4062525"/>
            <a:ext cx="5016600" cy="785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3900">
                <a:latin typeface="Oswald"/>
                <a:ea typeface="Oswald"/>
                <a:cs typeface="Oswald"/>
                <a:sym typeface="Oswald"/>
              </a:rPr>
              <a:t>Turquía 19-20 mayo 22</a:t>
            </a:r>
            <a:endParaRPr sz="41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0" l="0" r="11016" t="0"/>
          <a:stretch/>
        </p:blipFill>
        <p:spPr>
          <a:xfrm>
            <a:off x="1280300" y="1957275"/>
            <a:ext cx="4502700" cy="28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6268" l="2576" r="2681" t="1954"/>
          <a:stretch/>
        </p:blipFill>
        <p:spPr>
          <a:xfrm>
            <a:off x="3438900" y="84686"/>
            <a:ext cx="4068476" cy="272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19909">
            <a:off x="681285" y="384070"/>
            <a:ext cx="2088834" cy="278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5968">
            <a:off x="5776360" y="2731699"/>
            <a:ext cx="2809090" cy="21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/>
          <p:nvPr/>
        </p:nvSpPr>
        <p:spPr>
          <a:xfrm>
            <a:off x="6683525" y="1540025"/>
            <a:ext cx="2405100" cy="1358100"/>
          </a:xfrm>
          <a:prstGeom prst="wedgeEllipseCallout">
            <a:avLst>
              <a:gd fmla="val -38112" name="adj1"/>
              <a:gd fmla="val 78316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i="1" lang="es" sz="15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Los alumnos realizan actividades en equipo en lugar del móvil</a:t>
            </a:r>
            <a:endParaRPr i="1" sz="15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075" y="234420"/>
            <a:ext cx="3630052" cy="272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9474">
            <a:off x="386776" y="790226"/>
            <a:ext cx="2980729" cy="22355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1820000" dist="190500">
              <a:srgbClr val="000000">
                <a:alpha val="50000"/>
              </a:srgbClr>
            </a:outerShdw>
          </a:effectLst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35839">
            <a:off x="6108134" y="1295392"/>
            <a:ext cx="2490435" cy="33205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0580000" dist="180975">
              <a:srgbClr val="000000">
                <a:alpha val="50000"/>
              </a:srgbClr>
            </a:outerShdw>
          </a:effectLst>
        </p:spPr>
      </p:pic>
      <p:pic>
        <p:nvPicPr>
          <p:cNvPr id="128" name="Google Shape;1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550" y="2803026"/>
            <a:ext cx="1647174" cy="219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9100" y="3100849"/>
            <a:ext cx="2723500" cy="2042649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360000" dist="171450">
              <a:srgbClr val="000000">
                <a:alpha val="23000"/>
              </a:srgbClr>
            </a:outerShdw>
          </a:effectLst>
        </p:spPr>
      </p:pic>
      <p:sp>
        <p:nvSpPr>
          <p:cNvPr id="130" name="Google Shape;130;p20"/>
          <p:cNvSpPr/>
          <p:nvPr/>
        </p:nvSpPr>
        <p:spPr>
          <a:xfrm rot="-835258">
            <a:off x="6586887" y="438504"/>
            <a:ext cx="1946469" cy="682783"/>
          </a:xfrm>
          <a:prstGeom prst="flowChartDocumen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700">
                <a:latin typeface="Oswald"/>
                <a:ea typeface="Oswald"/>
                <a:cs typeface="Oswald"/>
                <a:sym typeface="Oswald"/>
              </a:rPr>
              <a:t>Centro bien cuidado, dotado y decorado.</a:t>
            </a:r>
            <a:endParaRPr i="1"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1297250" y="523450"/>
            <a:ext cx="580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834500" y="834500"/>
            <a:ext cx="61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31025" y="227575"/>
            <a:ext cx="5462100" cy="1693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Actividades de enseñanza-aprendizaje: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1 sesión: </a:t>
            </a:r>
            <a:r>
              <a:rPr b="1" lang="es">
                <a:solidFill>
                  <a:srgbClr val="0000FF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Appinventor</a:t>
            </a:r>
            <a:r>
              <a:rPr b="1" lang="es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Crear apps de móvil- un traductor</a:t>
            </a:r>
            <a:endParaRPr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2 sesión: </a:t>
            </a:r>
            <a:r>
              <a:rPr b="1" lang="es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Pi-box</a:t>
            </a: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. Montar y programar una lámpara con Arduino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3 sesión: </a:t>
            </a:r>
            <a:r>
              <a:rPr b="1" lang="es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Tinker card</a:t>
            </a: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. Diseñar objetos en 3D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63" y="2090350"/>
            <a:ext cx="1968535" cy="26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73" y="1920787"/>
            <a:ext cx="1737113" cy="308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825" y="2609700"/>
            <a:ext cx="2579800" cy="19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6">
            <a:alphaModFix/>
          </a:blip>
          <a:srcRect b="9300" l="10196" r="22585" t="39929"/>
          <a:stretch/>
        </p:blipFill>
        <p:spPr>
          <a:xfrm rot="-1652635">
            <a:off x="2598993" y="2999332"/>
            <a:ext cx="1233942" cy="12426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020000" dist="41910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84660">
            <a:off x="5958593" y="543036"/>
            <a:ext cx="2658391" cy="199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