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Playfair Display"/>
      <p:regular r:id="rId34"/>
      <p:bold r:id="rId35"/>
      <p:italic r:id="rId36"/>
      <p:boldItalic r:id="rId37"/>
    </p:embeddedFont>
    <p:embeddedFont>
      <p:font typeface="Montserrat"/>
      <p:regular r:id="rId38"/>
      <p:bold r:id="rId39"/>
      <p:italic r:id="rId40"/>
      <p:boldItalic r:id="rId41"/>
    </p:embeddedFont>
    <p:embeddedFont>
      <p:font typeface="Oswald"/>
      <p:regular r:id="rId42"/>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31">
          <p15:clr>
            <a:srgbClr val="A4A3A4"/>
          </p15:clr>
        </p15:guide>
        <p15:guide id="2" pos="3118">
          <p15:clr>
            <a:srgbClr val="A4A3A4"/>
          </p15:clr>
        </p15:guide>
        <p15:guide id="3" orient="horz" pos="3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31" orient="horz"/>
        <p:guide pos="3118"/>
        <p:guide pos="3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20" Type="http://schemas.openxmlformats.org/officeDocument/2006/relationships/slide" Target="slides/slide15.xml"/><Relationship Id="rId42" Type="http://schemas.openxmlformats.org/officeDocument/2006/relationships/font" Target="fonts/Oswald-regular.fntdata"/><Relationship Id="rId41" Type="http://schemas.openxmlformats.org/officeDocument/2006/relationships/font" Target="fonts/Montserrat-boldItalic.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Oswald-bold.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PlayfairDisplay-bold.fntdata"/><Relationship Id="rId12" Type="http://schemas.openxmlformats.org/officeDocument/2006/relationships/slide" Target="slides/slide7.xml"/><Relationship Id="rId34" Type="http://schemas.openxmlformats.org/officeDocument/2006/relationships/font" Target="fonts/PlayfairDisplay-regular.fntdata"/><Relationship Id="rId15" Type="http://schemas.openxmlformats.org/officeDocument/2006/relationships/slide" Target="slides/slide10.xml"/><Relationship Id="rId37" Type="http://schemas.openxmlformats.org/officeDocument/2006/relationships/font" Target="fonts/PlayfairDisplay-boldItalic.fntdata"/><Relationship Id="rId14" Type="http://schemas.openxmlformats.org/officeDocument/2006/relationships/slide" Target="slides/slide9.xml"/><Relationship Id="rId36" Type="http://schemas.openxmlformats.org/officeDocument/2006/relationships/font" Target="fonts/PlayfairDisplay-italic.fntdata"/><Relationship Id="rId17" Type="http://schemas.openxmlformats.org/officeDocument/2006/relationships/slide" Target="slides/slide12.xml"/><Relationship Id="rId39" Type="http://schemas.openxmlformats.org/officeDocument/2006/relationships/font" Target="fonts/Montserrat-bold.fntdata"/><Relationship Id="rId16" Type="http://schemas.openxmlformats.org/officeDocument/2006/relationships/slide" Target="slides/slide11.xml"/><Relationship Id="rId38" Type="http://schemas.openxmlformats.org/officeDocument/2006/relationships/font" Target="fonts/Montserrat-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c6f972163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c6f9721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6f972163_0_5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c6f97216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0251e616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0251e616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022abce338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022abce338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c6f972163_0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c6f97216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c6f972163_0_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c6f97216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022abce338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022abce338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c6f972163_0_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c6f97216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022abce338_1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022abce338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c6f972163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c6f97216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c6f972163_0_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c6f97216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022abce338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022abce338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022abce338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022abce338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022abce338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022abce338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022abce338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022abce338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022abce338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022abce338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022abce338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022abce338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022abce338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022abce338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022abce338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022abce338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022abce338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022abce338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022abce338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022abce338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022abce338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022abce338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022abce338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022abce338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022abce338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022abce338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c6f972163_0_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c6f97216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022abce338_1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022abce33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022abce338_1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022abce33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c6f972163_0_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c6f97216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1.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83.png"/><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40.png"/><Relationship Id="rId5" Type="http://schemas.openxmlformats.org/officeDocument/2006/relationships/image" Target="../media/image8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8.jpg"/><Relationship Id="rId4" Type="http://schemas.openxmlformats.org/officeDocument/2006/relationships/image" Target="../media/image35.jpg"/><Relationship Id="rId5" Type="http://schemas.openxmlformats.org/officeDocument/2006/relationships/image" Target="../media/image29.jpg"/><Relationship Id="rId6" Type="http://schemas.openxmlformats.org/officeDocument/2006/relationships/image" Target="../media/image4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3.jpg"/><Relationship Id="rId4" Type="http://schemas.openxmlformats.org/officeDocument/2006/relationships/image" Target="../media/image41.jpg"/><Relationship Id="rId5"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44.jpg"/><Relationship Id="rId5" Type="http://schemas.openxmlformats.org/officeDocument/2006/relationships/image" Target="../media/image46.jpg"/><Relationship Id="rId6" Type="http://schemas.openxmlformats.org/officeDocument/2006/relationships/image" Target="../media/image45.jpg"/><Relationship Id="rId7"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7.jpg"/><Relationship Id="rId4" Type="http://schemas.openxmlformats.org/officeDocument/2006/relationships/image" Target="../media/image39.jpg"/><Relationship Id="rId5"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1.jpg"/><Relationship Id="rId6" Type="http://schemas.openxmlformats.org/officeDocument/2006/relationships/image" Target="../media/image5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53.jpg"/><Relationship Id="rId4" Type="http://schemas.openxmlformats.org/officeDocument/2006/relationships/image" Target="../media/image61.jpg"/><Relationship Id="rId5" Type="http://schemas.openxmlformats.org/officeDocument/2006/relationships/image" Target="../media/image56.jpg"/><Relationship Id="rId6" Type="http://schemas.openxmlformats.org/officeDocument/2006/relationships/image" Target="../media/image51.jpg"/><Relationship Id="rId7" Type="http://schemas.openxmlformats.org/officeDocument/2006/relationships/image" Target="../media/image55.jpg"/><Relationship Id="rId8" Type="http://schemas.openxmlformats.org/officeDocument/2006/relationships/image" Target="../media/image6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57.jpg"/><Relationship Id="rId4" Type="http://schemas.openxmlformats.org/officeDocument/2006/relationships/image" Target="../media/image60.jpg"/><Relationship Id="rId5" Type="http://schemas.openxmlformats.org/officeDocument/2006/relationships/image" Target="../media/image58.jpg"/><Relationship Id="rId6" Type="http://schemas.openxmlformats.org/officeDocument/2006/relationships/image" Target="../media/image65.jpg"/><Relationship Id="rId7" Type="http://schemas.openxmlformats.org/officeDocument/2006/relationships/image" Target="../media/image59.jpg"/><Relationship Id="rId8"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63.jpg"/><Relationship Id="rId4" Type="http://schemas.openxmlformats.org/officeDocument/2006/relationships/image" Target="../media/image69.jpg"/><Relationship Id="rId5" Type="http://schemas.openxmlformats.org/officeDocument/2006/relationships/image" Target="../media/image68.jpg"/><Relationship Id="rId6" Type="http://schemas.openxmlformats.org/officeDocument/2006/relationships/image" Target="../media/image6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66.jpg"/><Relationship Id="rId4" Type="http://schemas.openxmlformats.org/officeDocument/2006/relationships/image" Target="../media/image74.jpg"/><Relationship Id="rId10" Type="http://schemas.openxmlformats.org/officeDocument/2006/relationships/image" Target="../media/image76.jpg"/><Relationship Id="rId9" Type="http://schemas.openxmlformats.org/officeDocument/2006/relationships/image" Target="../media/image81.jpg"/><Relationship Id="rId5" Type="http://schemas.openxmlformats.org/officeDocument/2006/relationships/image" Target="../media/image73.jpg"/><Relationship Id="rId6" Type="http://schemas.openxmlformats.org/officeDocument/2006/relationships/image" Target="../media/image67.jpg"/><Relationship Id="rId7" Type="http://schemas.openxmlformats.org/officeDocument/2006/relationships/image" Target="../media/image72.jpg"/><Relationship Id="rId8" Type="http://schemas.openxmlformats.org/officeDocument/2006/relationships/image" Target="../media/image7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7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80.jpg"/><Relationship Id="rId4" Type="http://schemas.openxmlformats.org/officeDocument/2006/relationships/image" Target="../media/image75.jpg"/><Relationship Id="rId5" Type="http://schemas.openxmlformats.org/officeDocument/2006/relationships/image" Target="../media/image78.jpg"/><Relationship Id="rId6" Type="http://schemas.openxmlformats.org/officeDocument/2006/relationships/image" Target="../media/image7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7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4.jpg"/><Relationship Id="rId5"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82.jpg"/><Relationship Id="rId4" Type="http://schemas.openxmlformats.org/officeDocument/2006/relationships/image" Target="../media/image12.jpg"/><Relationship Id="rId5" Type="http://schemas.openxmlformats.org/officeDocument/2006/relationships/image" Target="../media/image16.jpg"/><Relationship Id="rId6"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9.jpg"/><Relationship Id="rId6"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6.jpg"/><Relationship Id="rId5" Type="http://schemas.openxmlformats.org/officeDocument/2006/relationships/image" Target="../media/image15.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idx="4294967295" type="title"/>
          </p:nvPr>
        </p:nvSpPr>
        <p:spPr>
          <a:xfrm>
            <a:off x="5528550" y="418425"/>
            <a:ext cx="3204000" cy="380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i="1" lang="es" sz="4800">
                <a:solidFill>
                  <a:srgbClr val="0000FF"/>
                </a:solidFill>
                <a:highlight>
                  <a:srgbClr val="FFFFFF"/>
                </a:highlight>
              </a:rPr>
              <a:t>KA 226:We Are Ready for Digital World</a:t>
            </a:r>
            <a:r>
              <a:rPr lang="es" sz="4800">
                <a:solidFill>
                  <a:srgbClr val="0000FF"/>
                </a:solidFill>
                <a:highlight>
                  <a:srgbClr val="FFFFFF"/>
                </a:highlight>
              </a:rPr>
              <a:t>,                                    </a:t>
            </a:r>
            <a:r>
              <a:rPr lang="es" sz="4800">
                <a:solidFill>
                  <a:srgbClr val="FFFFFF"/>
                </a:solidFill>
                <a:highlight>
                  <a:srgbClr val="FFFFFF"/>
                </a:highlight>
              </a:rPr>
              <a:t>A</a:t>
            </a:r>
            <a:r>
              <a:rPr lang="es" sz="4800">
                <a:solidFill>
                  <a:srgbClr val="0000FF"/>
                </a:solidFill>
                <a:highlight>
                  <a:srgbClr val="FFFFFF"/>
                </a:highlight>
              </a:rPr>
              <a:t>   Greece</a:t>
            </a:r>
            <a:endParaRPr sz="4800">
              <a:solidFill>
                <a:srgbClr val="0000FF"/>
              </a:solidFill>
              <a:highlight>
                <a:srgbClr val="FFFFFF"/>
              </a:highlight>
            </a:endParaRPr>
          </a:p>
          <a:p>
            <a:pPr indent="0" lvl="0" marL="0" rtl="0" algn="l">
              <a:spcBef>
                <a:spcPts val="0"/>
              </a:spcBef>
              <a:spcAft>
                <a:spcPts val="0"/>
              </a:spcAft>
              <a:buNone/>
            </a:pPr>
            <a:r>
              <a:rPr lang="es" sz="2300">
                <a:solidFill>
                  <a:srgbClr val="0000FF"/>
                </a:solidFill>
                <a:highlight>
                  <a:srgbClr val="FFFFFF"/>
                </a:highlight>
              </a:rPr>
              <a:t>          23-27 Jan 2023</a:t>
            </a:r>
            <a:endParaRPr sz="2300">
              <a:solidFill>
                <a:srgbClr val="0000FF"/>
              </a:solidFill>
              <a:highlight>
                <a:srgbClr val="FFFFFF"/>
              </a:highlight>
            </a:endParaRPr>
          </a:p>
        </p:txBody>
      </p:sp>
      <p:sp>
        <p:nvSpPr>
          <p:cNvPr id="59" name="Google Shape;59;p13"/>
          <p:cNvSpPr txBox="1"/>
          <p:nvPr>
            <p:ph idx="4294967295" type="subTitle"/>
          </p:nvPr>
        </p:nvSpPr>
        <p:spPr>
          <a:xfrm>
            <a:off x="5836250" y="4224225"/>
            <a:ext cx="3204000" cy="472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Carmen Fdez Nevado• 2023 January 23-27 </a:t>
            </a:r>
            <a:endParaRPr/>
          </a:p>
        </p:txBody>
      </p:sp>
      <p:pic>
        <p:nvPicPr>
          <p:cNvPr id="60" name="Google Shape;60;p13"/>
          <p:cNvPicPr preferRelativeResize="0"/>
          <p:nvPr/>
        </p:nvPicPr>
        <p:blipFill>
          <a:blip r:embed="rId3">
            <a:alphaModFix/>
          </a:blip>
          <a:stretch>
            <a:fillRect/>
          </a:stretch>
        </p:blipFill>
        <p:spPr>
          <a:xfrm>
            <a:off x="304800" y="866550"/>
            <a:ext cx="5223748" cy="391781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8" name="Shape 128"/>
        <p:cNvGrpSpPr/>
        <p:nvPr/>
      </p:nvGrpSpPr>
      <p:grpSpPr>
        <a:xfrm>
          <a:off x="0" y="0"/>
          <a:ext cx="0" cy="0"/>
          <a:chOff x="0" y="0"/>
          <a:chExt cx="0" cy="0"/>
        </a:xfrm>
      </p:grpSpPr>
      <p:pic>
        <p:nvPicPr>
          <p:cNvPr id="129" name="Google Shape;129;p22"/>
          <p:cNvPicPr preferRelativeResize="0"/>
          <p:nvPr/>
        </p:nvPicPr>
        <p:blipFill rotWithShape="1">
          <a:blip r:embed="rId3">
            <a:alphaModFix/>
          </a:blip>
          <a:srcRect b="8102" l="0" r="0" t="8102"/>
          <a:stretch/>
        </p:blipFill>
        <p:spPr>
          <a:xfrm rot="8">
            <a:off x="286203" y="572524"/>
            <a:ext cx="4237844" cy="3551007"/>
          </a:xfrm>
          <a:prstGeom prst="rect">
            <a:avLst/>
          </a:prstGeom>
          <a:noFill/>
          <a:ln cap="flat" cmpd="sng" w="19050">
            <a:solidFill>
              <a:srgbClr val="000000"/>
            </a:solidFill>
            <a:prstDash val="solid"/>
            <a:round/>
            <a:headEnd len="sm" w="sm" type="none"/>
            <a:tailEnd len="sm" w="sm" type="none"/>
          </a:ln>
        </p:spPr>
      </p:pic>
      <p:sp>
        <p:nvSpPr>
          <p:cNvPr id="130" name="Google Shape;130;p22"/>
          <p:cNvSpPr txBox="1"/>
          <p:nvPr>
            <p:ph idx="4294967295" type="body"/>
          </p:nvPr>
        </p:nvSpPr>
        <p:spPr>
          <a:xfrm rot="-912">
            <a:off x="4415175" y="51747"/>
            <a:ext cx="3391200" cy="720600"/>
          </a:xfrm>
          <a:prstGeom prst="rect">
            <a:avLst/>
          </a:prstGeom>
          <a:solidFill>
            <a:srgbClr val="FFFF00"/>
          </a:solidFill>
        </p:spPr>
        <p:txBody>
          <a:bodyPr anchorCtr="0" anchor="t" bIns="91425" lIns="91425" spcFirstLastPara="1" rIns="91425" wrap="square" tIns="91425">
            <a:noAutofit/>
          </a:bodyPr>
          <a:lstStyle/>
          <a:p>
            <a:pPr indent="0" lvl="0" marL="0" rtl="0" algn="l">
              <a:spcBef>
                <a:spcPts val="0"/>
              </a:spcBef>
              <a:spcAft>
                <a:spcPts val="1600"/>
              </a:spcAft>
              <a:buNone/>
            </a:pPr>
            <a:r>
              <a:rPr lang="es" sz="4200">
                <a:solidFill>
                  <a:srgbClr val="000000"/>
                </a:solidFill>
                <a:highlight>
                  <a:srgbClr val="FFFF00"/>
                </a:highlight>
                <a:latin typeface="Oswald"/>
                <a:ea typeface="Oswald"/>
                <a:cs typeface="Oswald"/>
                <a:sym typeface="Oswald"/>
              </a:rPr>
              <a:t>Athens, Greece</a:t>
            </a:r>
            <a:endParaRPr sz="4200">
              <a:solidFill>
                <a:srgbClr val="000000"/>
              </a:solidFill>
              <a:highlight>
                <a:srgbClr val="FFFF00"/>
              </a:highlight>
              <a:latin typeface="Oswald"/>
              <a:ea typeface="Oswald"/>
              <a:cs typeface="Oswald"/>
              <a:sym typeface="Oswald"/>
            </a:endParaRPr>
          </a:p>
        </p:txBody>
      </p:sp>
      <p:pic>
        <p:nvPicPr>
          <p:cNvPr id="131" name="Google Shape;131;p22"/>
          <p:cNvPicPr preferRelativeResize="0"/>
          <p:nvPr/>
        </p:nvPicPr>
        <p:blipFill rotWithShape="1">
          <a:blip r:embed="rId4">
            <a:alphaModFix/>
          </a:blip>
          <a:srcRect b="8242" l="0" r="0" t="8242"/>
          <a:stretch/>
        </p:blipFill>
        <p:spPr>
          <a:xfrm>
            <a:off x="5175050" y="834050"/>
            <a:ext cx="3223224" cy="2691948"/>
          </a:xfrm>
          <a:prstGeom prst="rect">
            <a:avLst/>
          </a:prstGeom>
          <a:noFill/>
          <a:ln cap="flat" cmpd="sng" w="19050">
            <a:solidFill>
              <a:srgbClr val="000000"/>
            </a:solidFill>
            <a:prstDash val="solid"/>
            <a:round/>
            <a:headEnd len="sm" w="sm" type="none"/>
            <a:tailEnd len="sm" w="sm" type="none"/>
          </a:ln>
        </p:spPr>
      </p:pic>
      <p:pic>
        <p:nvPicPr>
          <p:cNvPr id="132" name="Google Shape;132;p22"/>
          <p:cNvPicPr preferRelativeResize="0"/>
          <p:nvPr/>
        </p:nvPicPr>
        <p:blipFill rotWithShape="1">
          <a:blip r:embed="rId5">
            <a:alphaModFix/>
          </a:blip>
          <a:srcRect b="8242" l="0" r="0" t="8242"/>
          <a:stretch/>
        </p:blipFill>
        <p:spPr>
          <a:xfrm rot="513019">
            <a:off x="6190027" y="2654918"/>
            <a:ext cx="2750198" cy="2296889"/>
          </a:xfrm>
          <a:prstGeom prst="rect">
            <a:avLst/>
          </a:prstGeom>
          <a:noFill/>
          <a:ln cap="flat" cmpd="sng" w="19050">
            <a:solidFill>
              <a:srgbClr val="000000"/>
            </a:solidFill>
            <a:prstDash val="solid"/>
            <a:round/>
            <a:headEnd len="sm" w="sm" type="none"/>
            <a:tailEnd len="sm" w="sm" type="none"/>
          </a:ln>
        </p:spPr>
      </p:pic>
      <p:pic>
        <p:nvPicPr>
          <p:cNvPr id="133" name="Google Shape;133;p22"/>
          <p:cNvPicPr preferRelativeResize="0"/>
          <p:nvPr/>
        </p:nvPicPr>
        <p:blipFill>
          <a:blip r:embed="rId6">
            <a:alphaModFix/>
          </a:blip>
          <a:stretch>
            <a:fillRect/>
          </a:stretch>
        </p:blipFill>
        <p:spPr>
          <a:xfrm>
            <a:off x="2229625" y="3708276"/>
            <a:ext cx="2945426" cy="1358725"/>
          </a:xfrm>
          <a:prstGeom prst="rect">
            <a:avLst/>
          </a:prstGeom>
          <a:noFill/>
          <a:ln cap="flat" cmpd="sng" w="114300">
            <a:solidFill>
              <a:srgbClr val="FFFF00"/>
            </a:solidFill>
            <a:prstDash val="solid"/>
            <a:round/>
            <a:headEnd len="sm" w="sm" type="none"/>
            <a:tailEnd len="sm" w="sm" type="none"/>
          </a:ln>
        </p:spPr>
      </p:pic>
      <p:sp>
        <p:nvSpPr>
          <p:cNvPr id="134" name="Google Shape;134;p22"/>
          <p:cNvSpPr txBox="1"/>
          <p:nvPr/>
        </p:nvSpPr>
        <p:spPr>
          <a:xfrm>
            <a:off x="459700" y="172325"/>
            <a:ext cx="306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
                <a:latin typeface="Playfair Display"/>
                <a:ea typeface="Playfair Display"/>
                <a:cs typeface="Playfair Display"/>
                <a:sym typeface="Playfair Display"/>
              </a:rPr>
              <a:t>3-night stay in the city centre</a:t>
            </a:r>
            <a:endParaRPr b="1" i="1">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3"/>
          <p:cNvPicPr preferRelativeResize="0"/>
          <p:nvPr/>
        </p:nvPicPr>
        <p:blipFill rotWithShape="1">
          <a:blip r:embed="rId3">
            <a:alphaModFix/>
          </a:blip>
          <a:srcRect b="10748" l="29909" r="8849" t="19140"/>
          <a:stretch/>
        </p:blipFill>
        <p:spPr>
          <a:xfrm>
            <a:off x="1970950" y="271775"/>
            <a:ext cx="6969701" cy="3984101"/>
          </a:xfrm>
          <a:prstGeom prst="rect">
            <a:avLst/>
          </a:prstGeom>
          <a:noFill/>
          <a:ln cap="flat" cmpd="sng" w="76200">
            <a:solidFill>
              <a:schemeClr val="dk1"/>
            </a:solidFill>
            <a:prstDash val="solid"/>
            <a:round/>
            <a:headEnd len="sm" w="sm" type="none"/>
            <a:tailEnd len="sm" w="sm" type="none"/>
          </a:ln>
        </p:spPr>
      </p:pic>
      <p:pic>
        <p:nvPicPr>
          <p:cNvPr id="140" name="Google Shape;140;p23"/>
          <p:cNvPicPr preferRelativeResize="0"/>
          <p:nvPr/>
        </p:nvPicPr>
        <p:blipFill rotWithShape="1">
          <a:blip r:embed="rId3">
            <a:alphaModFix/>
          </a:blip>
          <a:srcRect b="30913" l="0" r="79006" t="24213"/>
          <a:stretch/>
        </p:blipFill>
        <p:spPr>
          <a:xfrm rot="-541313">
            <a:off x="402999" y="301549"/>
            <a:ext cx="1406773" cy="1691352"/>
          </a:xfrm>
          <a:prstGeom prst="rect">
            <a:avLst/>
          </a:prstGeom>
          <a:noFill/>
          <a:ln>
            <a:noFill/>
          </a:ln>
        </p:spPr>
      </p:pic>
      <p:pic>
        <p:nvPicPr>
          <p:cNvPr id="141" name="Google Shape;141;p23"/>
          <p:cNvPicPr preferRelativeResize="0"/>
          <p:nvPr/>
        </p:nvPicPr>
        <p:blipFill rotWithShape="1">
          <a:blip r:embed="rId4">
            <a:alphaModFix/>
          </a:blip>
          <a:srcRect b="4276" l="23235" r="4084" t="14103"/>
          <a:stretch/>
        </p:blipFill>
        <p:spPr>
          <a:xfrm>
            <a:off x="416875" y="2576775"/>
            <a:ext cx="3670882" cy="2319100"/>
          </a:xfrm>
          <a:prstGeom prst="rect">
            <a:avLst/>
          </a:prstGeom>
          <a:noFill/>
          <a:ln cap="flat" cmpd="sng" w="76200">
            <a:solidFill>
              <a:srgbClr val="FF00FF"/>
            </a:solidFill>
            <a:prstDash val="solid"/>
            <a:round/>
            <a:headEnd len="sm" w="sm" type="none"/>
            <a:tailEnd len="sm" w="sm" type="none"/>
          </a:ln>
        </p:spPr>
      </p:pic>
      <p:sp>
        <p:nvSpPr>
          <p:cNvPr id="142" name="Google Shape;142;p23"/>
          <p:cNvSpPr txBox="1"/>
          <p:nvPr/>
        </p:nvSpPr>
        <p:spPr>
          <a:xfrm>
            <a:off x="4390625" y="4343050"/>
            <a:ext cx="382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
                <a:latin typeface="Playfair Display"/>
                <a:ea typeface="Playfair Display"/>
                <a:cs typeface="Playfair Display"/>
                <a:sym typeface="Playfair Display"/>
              </a:rPr>
              <a:t>Barakos Hill-above Ribas Varkiza, Greece</a:t>
            </a:r>
            <a:endParaRPr b="1" i="1">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6" name="Shape 146"/>
        <p:cNvGrpSpPr/>
        <p:nvPr/>
      </p:nvGrpSpPr>
      <p:grpSpPr>
        <a:xfrm>
          <a:off x="0" y="0"/>
          <a:ext cx="0" cy="0"/>
          <a:chOff x="0" y="0"/>
          <a:chExt cx="0" cy="0"/>
        </a:xfrm>
      </p:grpSpPr>
      <p:sp>
        <p:nvSpPr>
          <p:cNvPr id="147" name="Google Shape;147;p24"/>
          <p:cNvSpPr txBox="1"/>
          <p:nvPr/>
        </p:nvSpPr>
        <p:spPr>
          <a:xfrm>
            <a:off x="340800" y="262450"/>
            <a:ext cx="4565100" cy="4294500"/>
          </a:xfrm>
          <a:prstGeom prst="rect">
            <a:avLst/>
          </a:prstGeom>
          <a:noFill/>
          <a:ln cap="flat" cmpd="sng" w="114300">
            <a:solidFill>
              <a:srgbClr val="6D9EE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Playfair Display"/>
                <a:ea typeface="Playfair Display"/>
                <a:cs typeface="Playfair Display"/>
                <a:sym typeface="Playfair Display"/>
              </a:rPr>
              <a:t>     DES Interactive European School - Primary</a:t>
            </a:r>
            <a:endParaRPr b="1">
              <a:latin typeface="Playfair Display"/>
              <a:ea typeface="Playfair Display"/>
              <a:cs typeface="Playfair Display"/>
              <a:sym typeface="Playfair Display"/>
            </a:endParaRPr>
          </a:p>
          <a:p>
            <a:pPr indent="0" lvl="0" marL="0" rtl="0" algn="l">
              <a:spcBef>
                <a:spcPts val="0"/>
              </a:spcBef>
              <a:spcAft>
                <a:spcPts val="0"/>
              </a:spcAft>
              <a:buClr>
                <a:schemeClr val="dk2"/>
              </a:buClr>
              <a:buSzPts val="1100"/>
              <a:buFont typeface="Arial"/>
              <a:buNone/>
            </a:pPr>
            <a:r>
              <a:t/>
            </a:r>
            <a:endParaRPr b="1">
              <a:latin typeface="Playfair Display"/>
              <a:ea typeface="Playfair Display"/>
              <a:cs typeface="Playfair Display"/>
              <a:sym typeface="Playfair Display"/>
            </a:endParaRPr>
          </a:p>
          <a:p>
            <a:pPr indent="0" lvl="0" marL="0" rtl="0" algn="just">
              <a:spcBef>
                <a:spcPts val="0"/>
              </a:spcBef>
              <a:spcAft>
                <a:spcPts val="0"/>
              </a:spcAft>
              <a:buClr>
                <a:schemeClr val="dk2"/>
              </a:buClr>
              <a:buSzPts val="1100"/>
              <a:buFont typeface="Arial"/>
              <a:buNone/>
            </a:pPr>
            <a:r>
              <a:rPr lang="es" sz="1500">
                <a:solidFill>
                  <a:srgbClr val="1155CC"/>
                </a:solidFill>
                <a:latin typeface="Playfair Display"/>
                <a:ea typeface="Playfair Display"/>
                <a:cs typeface="Playfair Display"/>
                <a:sym typeface="Playfair Display"/>
              </a:rPr>
              <a:t>"The first bilingual school in Athens that combines the Theory of Multiple Intelligences, with the prestigious International Baccalaureate Primary Years Programme (IB PYP), which aims to prepare students to be active participants in a lifelong journey of learning. -We strive to make children confident and creative builders of their future, through an inspiring, broad and engaging curriculum. Fun, creativity, engagement, independent learning, curiosity, critical thinking and collaboration are at the heart of everything we do. Our pupils are encouraged to meet academic challenges with openness, enthusiasm, and a willingness to solve problems in an atmosphere of cooperation, care, trust and respect.-"</a:t>
            </a:r>
            <a:endParaRPr sz="1500">
              <a:solidFill>
                <a:srgbClr val="1155CC"/>
              </a:solidFill>
              <a:latin typeface="Playfair Display"/>
              <a:ea typeface="Playfair Display"/>
              <a:cs typeface="Playfair Display"/>
              <a:sym typeface="Playfair Display"/>
            </a:endParaRPr>
          </a:p>
          <a:p>
            <a:pPr indent="0" lvl="0" marL="0" rtl="0" algn="just">
              <a:spcBef>
                <a:spcPts val="0"/>
              </a:spcBef>
              <a:spcAft>
                <a:spcPts val="0"/>
              </a:spcAft>
              <a:buNone/>
            </a:pPr>
            <a:r>
              <a:t/>
            </a:r>
            <a:endParaRPr>
              <a:latin typeface="Playfair Display"/>
              <a:ea typeface="Playfair Display"/>
              <a:cs typeface="Playfair Display"/>
              <a:sym typeface="Playfair Display"/>
            </a:endParaRPr>
          </a:p>
        </p:txBody>
      </p:sp>
      <p:pic>
        <p:nvPicPr>
          <p:cNvPr id="148" name="Google Shape;148;p24"/>
          <p:cNvPicPr preferRelativeResize="0"/>
          <p:nvPr/>
        </p:nvPicPr>
        <p:blipFill>
          <a:blip r:embed="rId3">
            <a:alphaModFix/>
          </a:blip>
          <a:stretch>
            <a:fillRect/>
          </a:stretch>
        </p:blipFill>
        <p:spPr>
          <a:xfrm rot="-414999">
            <a:off x="5649550" y="213351"/>
            <a:ext cx="2818975" cy="2114226"/>
          </a:xfrm>
          <a:prstGeom prst="rect">
            <a:avLst/>
          </a:prstGeom>
          <a:noFill/>
          <a:ln cap="flat" cmpd="sng" w="28575">
            <a:solidFill>
              <a:schemeClr val="dk2"/>
            </a:solidFill>
            <a:prstDash val="solid"/>
            <a:round/>
            <a:headEnd len="sm" w="sm" type="none"/>
            <a:tailEnd len="sm" w="sm" type="none"/>
          </a:ln>
        </p:spPr>
      </p:pic>
      <p:pic>
        <p:nvPicPr>
          <p:cNvPr id="149" name="Google Shape;149;p24"/>
          <p:cNvPicPr preferRelativeResize="0"/>
          <p:nvPr/>
        </p:nvPicPr>
        <p:blipFill rotWithShape="1">
          <a:blip r:embed="rId4">
            <a:alphaModFix/>
          </a:blip>
          <a:srcRect b="20306" l="0" r="78889" t="23721"/>
          <a:stretch/>
        </p:blipFill>
        <p:spPr>
          <a:xfrm>
            <a:off x="7279500" y="2109900"/>
            <a:ext cx="1779101" cy="2653325"/>
          </a:xfrm>
          <a:prstGeom prst="rect">
            <a:avLst/>
          </a:prstGeom>
          <a:noFill/>
          <a:ln cap="flat" cmpd="sng" w="28575">
            <a:solidFill>
              <a:schemeClr val="dk2"/>
            </a:solidFill>
            <a:prstDash val="solid"/>
            <a:round/>
            <a:headEnd len="sm" w="sm" type="none"/>
            <a:tailEnd len="sm" w="sm" type="none"/>
          </a:ln>
        </p:spPr>
      </p:pic>
      <p:pic>
        <p:nvPicPr>
          <p:cNvPr id="150" name="Google Shape;150;p24"/>
          <p:cNvPicPr preferRelativeResize="0"/>
          <p:nvPr/>
        </p:nvPicPr>
        <p:blipFill rotWithShape="1">
          <a:blip r:embed="rId5">
            <a:alphaModFix/>
          </a:blip>
          <a:srcRect b="11557" l="0" r="78852" t="33902"/>
          <a:stretch/>
        </p:blipFill>
        <p:spPr>
          <a:xfrm rot="1064478">
            <a:off x="5832897" y="2474800"/>
            <a:ext cx="1643882" cy="238487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5"/>
          <p:cNvSpPr txBox="1"/>
          <p:nvPr>
            <p:ph idx="4294967295" type="body"/>
          </p:nvPr>
        </p:nvSpPr>
        <p:spPr>
          <a:xfrm>
            <a:off x="359025" y="4205650"/>
            <a:ext cx="5181900" cy="5568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s" sz="2400"/>
              <a:t>Working sessions at DES School</a:t>
            </a:r>
            <a:endParaRPr b="1" sz="2400"/>
          </a:p>
        </p:txBody>
      </p:sp>
      <p:pic>
        <p:nvPicPr>
          <p:cNvPr id="156" name="Google Shape;156;p25"/>
          <p:cNvPicPr preferRelativeResize="0"/>
          <p:nvPr/>
        </p:nvPicPr>
        <p:blipFill rotWithShape="1">
          <a:blip r:embed="rId3">
            <a:alphaModFix/>
          </a:blip>
          <a:srcRect b="14760" l="0" r="0" t="6306"/>
          <a:stretch/>
        </p:blipFill>
        <p:spPr>
          <a:xfrm>
            <a:off x="395625" y="169613"/>
            <a:ext cx="4740549" cy="4804276"/>
          </a:xfrm>
          <a:prstGeom prst="rect">
            <a:avLst/>
          </a:prstGeom>
          <a:noFill/>
          <a:ln cap="flat" cmpd="sng" w="19050">
            <a:solidFill>
              <a:schemeClr val="dk2"/>
            </a:solidFill>
            <a:prstDash val="solid"/>
            <a:round/>
            <a:headEnd len="sm" w="sm" type="none"/>
            <a:tailEnd len="sm" w="sm" type="none"/>
          </a:ln>
        </p:spPr>
      </p:pic>
      <p:sp>
        <p:nvSpPr>
          <p:cNvPr id="157" name="Google Shape;157;p25"/>
          <p:cNvSpPr txBox="1"/>
          <p:nvPr/>
        </p:nvSpPr>
        <p:spPr>
          <a:xfrm>
            <a:off x="5828638" y="310600"/>
            <a:ext cx="262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 sz="2800">
                <a:solidFill>
                  <a:srgbClr val="FF00FF"/>
                </a:solidFill>
                <a:latin typeface="Playfair Display"/>
                <a:ea typeface="Playfair Display"/>
                <a:cs typeface="Playfair Display"/>
                <a:sym typeface="Playfair Display"/>
              </a:rPr>
              <a:t>At DES School</a:t>
            </a:r>
            <a:endParaRPr b="1" i="1" sz="2800">
              <a:solidFill>
                <a:srgbClr val="FF00FF"/>
              </a:solidFill>
              <a:latin typeface="Playfair Display"/>
              <a:ea typeface="Playfair Display"/>
              <a:cs typeface="Playfair Display"/>
              <a:sym typeface="Playfair Display"/>
            </a:endParaRPr>
          </a:p>
        </p:txBody>
      </p:sp>
      <p:pic>
        <p:nvPicPr>
          <p:cNvPr id="158" name="Google Shape;158;p25"/>
          <p:cNvPicPr preferRelativeResize="0"/>
          <p:nvPr/>
        </p:nvPicPr>
        <p:blipFill>
          <a:blip r:embed="rId4">
            <a:alphaModFix/>
          </a:blip>
          <a:stretch>
            <a:fillRect/>
          </a:stretch>
        </p:blipFill>
        <p:spPr>
          <a:xfrm>
            <a:off x="5288574" y="1100550"/>
            <a:ext cx="3703025" cy="2777269"/>
          </a:xfrm>
          <a:prstGeom prst="rect">
            <a:avLst/>
          </a:prstGeom>
          <a:noFill/>
          <a:ln cap="flat" cmpd="sng" w="19050">
            <a:solidFill>
              <a:schemeClr val="dk2"/>
            </a:solidFill>
            <a:prstDash val="solid"/>
            <a:round/>
            <a:headEnd len="sm" w="sm" type="none"/>
            <a:tailEnd len="sm" w="sm" type="none"/>
          </a:ln>
        </p:spPr>
      </p:pic>
      <p:sp>
        <p:nvSpPr>
          <p:cNvPr id="159" name="Google Shape;159;p25"/>
          <p:cNvSpPr txBox="1"/>
          <p:nvPr/>
        </p:nvSpPr>
        <p:spPr>
          <a:xfrm>
            <a:off x="5712300" y="4205650"/>
            <a:ext cx="3431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
                <a:latin typeface="Playfair Display"/>
                <a:ea typeface="Playfair Display"/>
                <a:cs typeface="Playfair Display"/>
                <a:sym typeface="Playfair Display"/>
              </a:rPr>
              <a:t>Billy, the owner, and some teachers (right).    The KA226 team (left).        </a:t>
            </a:r>
            <a:endParaRPr b="1" i="1">
              <a:latin typeface="Playfair Display"/>
              <a:ea typeface="Playfair Display"/>
              <a:cs typeface="Playfair Display"/>
              <a:sym typeface="Playfair Display"/>
            </a:endParaRPr>
          </a:p>
          <a:p>
            <a:pPr indent="0" lvl="0" marL="0" rtl="0" algn="l">
              <a:spcBef>
                <a:spcPts val="0"/>
              </a:spcBef>
              <a:spcAft>
                <a:spcPts val="0"/>
              </a:spcAft>
              <a:buNone/>
            </a:pPr>
            <a:r>
              <a:rPr b="1" i="1" lang="es">
                <a:latin typeface="Playfair Display"/>
                <a:ea typeface="Playfair Display"/>
                <a:cs typeface="Playfair Display"/>
                <a:sym typeface="Playfair Display"/>
              </a:rPr>
              <a:t>        Reception (down)</a:t>
            </a:r>
            <a:endParaRPr b="1" i="1">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6"/>
          <p:cNvPicPr preferRelativeResize="0"/>
          <p:nvPr/>
        </p:nvPicPr>
        <p:blipFill rotWithShape="1">
          <a:blip r:embed="rId3">
            <a:alphaModFix/>
          </a:blip>
          <a:srcRect b="0" l="16697" r="16697" t="0"/>
          <a:stretch/>
        </p:blipFill>
        <p:spPr>
          <a:xfrm>
            <a:off x="76196" y="76200"/>
            <a:ext cx="4442400" cy="5002203"/>
          </a:xfrm>
          <a:prstGeom prst="rect">
            <a:avLst/>
          </a:prstGeom>
          <a:noFill/>
          <a:ln cap="flat" cmpd="sng" w="19050">
            <a:solidFill>
              <a:srgbClr val="000000"/>
            </a:solidFill>
            <a:prstDash val="solid"/>
            <a:round/>
            <a:headEnd len="sm" w="sm" type="none"/>
            <a:tailEnd len="sm" w="sm" type="none"/>
          </a:ln>
        </p:spPr>
      </p:pic>
      <p:pic>
        <p:nvPicPr>
          <p:cNvPr id="165" name="Google Shape;165;p26"/>
          <p:cNvPicPr preferRelativeResize="0"/>
          <p:nvPr/>
        </p:nvPicPr>
        <p:blipFill rotWithShape="1">
          <a:blip r:embed="rId4">
            <a:alphaModFix/>
          </a:blip>
          <a:srcRect b="0" l="16698" r="16692" t="0"/>
          <a:stretch/>
        </p:blipFill>
        <p:spPr>
          <a:xfrm>
            <a:off x="4613700" y="70650"/>
            <a:ext cx="4442400" cy="5002200"/>
          </a:xfrm>
          <a:prstGeom prst="rect">
            <a:avLst/>
          </a:prstGeom>
          <a:noFill/>
          <a:ln cap="flat" cmpd="sng" w="19050">
            <a:solidFill>
              <a:srgbClr val="000000"/>
            </a:solidFill>
            <a:prstDash val="solid"/>
            <a:round/>
            <a:headEnd len="sm" w="sm" type="none"/>
            <a:tailEnd len="sm" w="sm" type="none"/>
          </a:ln>
        </p:spPr>
      </p:pic>
      <p:sp>
        <p:nvSpPr>
          <p:cNvPr id="166" name="Google Shape;166;p26"/>
          <p:cNvSpPr/>
          <p:nvPr/>
        </p:nvSpPr>
        <p:spPr>
          <a:xfrm>
            <a:off x="6371900" y="1363125"/>
            <a:ext cx="2219100" cy="507300"/>
          </a:xfrm>
          <a:prstGeom prst="wedgeRoundRectCallout">
            <a:avLst>
              <a:gd fmla="val 4286" name="adj1"/>
              <a:gd fmla="val 109353"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a:t>Mr Costas, </a:t>
            </a:r>
            <a:r>
              <a:rPr i="1" lang="es"/>
              <a:t>Headmaster</a:t>
            </a:r>
            <a:endParaRPr i="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0" name="Shape 170"/>
        <p:cNvGrpSpPr/>
        <p:nvPr/>
      </p:nvGrpSpPr>
      <p:grpSpPr>
        <a:xfrm>
          <a:off x="0" y="0"/>
          <a:ext cx="0" cy="0"/>
          <a:chOff x="0" y="0"/>
          <a:chExt cx="0" cy="0"/>
        </a:xfrm>
      </p:grpSpPr>
      <p:sp>
        <p:nvSpPr>
          <p:cNvPr id="171" name="Google Shape;171;p27"/>
          <p:cNvSpPr txBox="1"/>
          <p:nvPr/>
        </p:nvSpPr>
        <p:spPr>
          <a:xfrm>
            <a:off x="1255200" y="309075"/>
            <a:ext cx="6633600" cy="4602300"/>
          </a:xfrm>
          <a:prstGeom prst="rect">
            <a:avLst/>
          </a:prstGeom>
          <a:solidFill>
            <a:schemeClr val="lt2"/>
          </a:solidFill>
          <a:ln cap="flat" cmpd="sng" w="152400">
            <a:solidFill>
              <a:srgbClr val="FFFF00"/>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400">
              <a:latin typeface="Playfair Display"/>
              <a:ea typeface="Playfair Display"/>
              <a:cs typeface="Playfair Display"/>
              <a:sym typeface="Playfair Display"/>
            </a:endParaRPr>
          </a:p>
          <a:p>
            <a:pPr indent="0" lvl="0" marL="0" rtl="0" algn="l">
              <a:spcBef>
                <a:spcPts val="0"/>
              </a:spcBef>
              <a:spcAft>
                <a:spcPts val="0"/>
              </a:spcAft>
              <a:buNone/>
            </a:pPr>
            <a:r>
              <a:rPr b="1" lang="es" sz="2400">
                <a:latin typeface="Playfair Display"/>
                <a:ea typeface="Playfair Display"/>
                <a:cs typeface="Playfair Display"/>
                <a:sym typeface="Playfair Display"/>
              </a:rPr>
              <a:t>  Working Sessions</a:t>
            </a:r>
            <a:endParaRPr b="1" sz="2400">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323850" lvl="0" marL="457200" rtl="0" algn="l">
              <a:spcBef>
                <a:spcPts val="0"/>
              </a:spcBef>
              <a:spcAft>
                <a:spcPts val="0"/>
              </a:spcAft>
              <a:buSzPts val="1500"/>
              <a:buFont typeface="Playfair Display"/>
              <a:buChar char="●"/>
            </a:pPr>
            <a:r>
              <a:rPr b="1" lang="es" sz="1500">
                <a:latin typeface="Playfair Display"/>
                <a:ea typeface="Playfair Display"/>
                <a:cs typeface="Playfair Display"/>
                <a:sym typeface="Playfair Display"/>
              </a:rPr>
              <a:t>Visit to the school facilities guided by 6th grade students.</a:t>
            </a:r>
            <a:endParaRPr b="1" sz="1500">
              <a:latin typeface="Playfair Display"/>
              <a:ea typeface="Playfair Display"/>
              <a:cs typeface="Playfair Display"/>
              <a:sym typeface="Playfair Display"/>
            </a:endParaRPr>
          </a:p>
          <a:p>
            <a:pPr indent="0" lvl="0" marL="457200" rtl="0" algn="l">
              <a:spcBef>
                <a:spcPts val="0"/>
              </a:spcBef>
              <a:spcAft>
                <a:spcPts val="0"/>
              </a:spcAft>
              <a:buNone/>
            </a:pPr>
            <a:r>
              <a:t/>
            </a:r>
            <a:endParaRPr b="1" sz="1500">
              <a:latin typeface="Playfair Display"/>
              <a:ea typeface="Playfair Display"/>
              <a:cs typeface="Playfair Display"/>
              <a:sym typeface="Playfair Display"/>
            </a:endParaRPr>
          </a:p>
          <a:p>
            <a:pPr indent="-323850" lvl="0" marL="457200" rtl="0" algn="l">
              <a:spcBef>
                <a:spcPts val="0"/>
              </a:spcBef>
              <a:spcAft>
                <a:spcPts val="0"/>
              </a:spcAft>
              <a:buSzPts val="1500"/>
              <a:buFont typeface="Playfair Display"/>
              <a:buChar char="●"/>
            </a:pPr>
            <a:r>
              <a:rPr b="1" lang="es" sz="1500">
                <a:latin typeface="Playfair Display"/>
                <a:ea typeface="Playfair Display"/>
                <a:cs typeface="Playfair Display"/>
                <a:sym typeface="Playfair Display"/>
              </a:rPr>
              <a:t>App Presentations:</a:t>
            </a:r>
            <a:endParaRPr b="1" sz="1500">
              <a:latin typeface="Playfair Display"/>
              <a:ea typeface="Playfair Display"/>
              <a:cs typeface="Playfair Display"/>
              <a:sym typeface="Playfair Display"/>
            </a:endParaRPr>
          </a:p>
          <a:p>
            <a:pPr indent="0" lvl="0" marL="1371600" rtl="0" algn="l">
              <a:spcBef>
                <a:spcPts val="0"/>
              </a:spcBef>
              <a:spcAft>
                <a:spcPts val="0"/>
              </a:spcAft>
              <a:buNone/>
            </a:pPr>
            <a:r>
              <a:t/>
            </a:r>
            <a:endParaRPr b="1" sz="1500">
              <a:latin typeface="Playfair Display"/>
              <a:ea typeface="Playfair Display"/>
              <a:cs typeface="Playfair Display"/>
              <a:sym typeface="Playfair Display"/>
            </a:endParaRPr>
          </a:p>
          <a:p>
            <a:pPr indent="-323850" lvl="0" marL="914400" rtl="0" algn="l">
              <a:spcBef>
                <a:spcPts val="0"/>
              </a:spcBef>
              <a:spcAft>
                <a:spcPts val="0"/>
              </a:spcAft>
              <a:buSzPts val="1500"/>
              <a:buFont typeface="Playfair Display"/>
              <a:buChar char="➢"/>
            </a:pPr>
            <a:r>
              <a:rPr b="1" lang="es" sz="1500">
                <a:latin typeface="Playfair Display"/>
                <a:ea typeface="Playfair Display"/>
                <a:cs typeface="Playfair Display"/>
                <a:sym typeface="Playfair Display"/>
              </a:rPr>
              <a:t>Tangram with </a:t>
            </a:r>
            <a:r>
              <a:rPr b="1" i="1" lang="es" sz="1500">
                <a:latin typeface="Playfair Display"/>
                <a:ea typeface="Playfair Display"/>
                <a:cs typeface="Playfair Display"/>
                <a:sym typeface="Playfair Display"/>
              </a:rPr>
              <a:t>Osmo</a:t>
            </a:r>
            <a:r>
              <a:rPr b="1" lang="es" sz="1500">
                <a:latin typeface="Playfair Display"/>
                <a:ea typeface="Playfair Display"/>
                <a:cs typeface="Playfair Display"/>
                <a:sym typeface="Playfair Display"/>
              </a:rPr>
              <a:t> base.</a:t>
            </a:r>
            <a:endParaRPr b="1" sz="1500">
              <a:latin typeface="Playfair Display"/>
              <a:ea typeface="Playfair Display"/>
              <a:cs typeface="Playfair Display"/>
              <a:sym typeface="Playfair Display"/>
            </a:endParaRPr>
          </a:p>
          <a:p>
            <a:pPr indent="-323850" lvl="0" marL="914400" rtl="0" algn="l">
              <a:spcBef>
                <a:spcPts val="0"/>
              </a:spcBef>
              <a:spcAft>
                <a:spcPts val="0"/>
              </a:spcAft>
              <a:buSzPts val="1500"/>
              <a:buFont typeface="Playfair Display"/>
              <a:buChar char="➢"/>
            </a:pPr>
            <a:r>
              <a:rPr b="1" lang="es" sz="1500">
                <a:latin typeface="Playfair Display"/>
                <a:ea typeface="Playfair Display"/>
                <a:cs typeface="Playfair Display"/>
                <a:sym typeface="Playfair Display"/>
              </a:rPr>
              <a:t>Animated Maths, MathemARTics, programming with </a:t>
            </a:r>
            <a:r>
              <a:rPr b="1" i="1" lang="es" sz="1500">
                <a:latin typeface="Playfair Display"/>
                <a:ea typeface="Playfair Display"/>
                <a:cs typeface="Playfair Display"/>
                <a:sym typeface="Playfair Display"/>
              </a:rPr>
              <a:t>Python.</a:t>
            </a:r>
            <a:endParaRPr b="1" i="1" sz="1500">
              <a:latin typeface="Playfair Display"/>
              <a:ea typeface="Playfair Display"/>
              <a:cs typeface="Playfair Display"/>
              <a:sym typeface="Playfair Display"/>
            </a:endParaRPr>
          </a:p>
          <a:p>
            <a:pPr indent="-323850" lvl="0" marL="914400" rtl="0" algn="l">
              <a:spcBef>
                <a:spcPts val="0"/>
              </a:spcBef>
              <a:spcAft>
                <a:spcPts val="0"/>
              </a:spcAft>
              <a:buSzPts val="1500"/>
              <a:buFont typeface="Playfair Display"/>
              <a:buChar char="➢"/>
            </a:pPr>
            <a:r>
              <a:rPr b="1" lang="es" sz="1500">
                <a:latin typeface="Playfair Display"/>
                <a:ea typeface="Playfair Display"/>
                <a:cs typeface="Playfair Display"/>
                <a:sym typeface="Playfair Display"/>
              </a:rPr>
              <a:t>IB PYP Exhibition</a:t>
            </a:r>
            <a:r>
              <a:rPr b="1" i="1" lang="es" sz="1500">
                <a:latin typeface="Playfair Display"/>
                <a:ea typeface="Playfair Display"/>
                <a:cs typeface="Playfair Display"/>
                <a:sym typeface="Playfair Display"/>
              </a:rPr>
              <a:t>. </a:t>
            </a:r>
            <a:r>
              <a:rPr b="1" lang="es" sz="1500">
                <a:latin typeface="Playfair Display"/>
                <a:ea typeface="Playfair Display"/>
                <a:cs typeface="Playfair Display"/>
                <a:sym typeface="Playfair Display"/>
              </a:rPr>
              <a:t>Project</a:t>
            </a:r>
            <a:r>
              <a:rPr b="1" lang="es" sz="1500">
                <a:latin typeface="Playfair Display"/>
                <a:ea typeface="Playfair Display"/>
                <a:cs typeface="Playfair Display"/>
                <a:sym typeface="Playfair Display"/>
              </a:rPr>
              <a:t> Based Learning (students using digital tools).</a:t>
            </a:r>
            <a:endParaRPr b="1" sz="1500">
              <a:latin typeface="Playfair Display"/>
              <a:ea typeface="Playfair Display"/>
              <a:cs typeface="Playfair Display"/>
              <a:sym typeface="Playfair Display"/>
            </a:endParaRPr>
          </a:p>
          <a:p>
            <a:pPr indent="-323850" lvl="0" marL="914400" rtl="0" algn="l">
              <a:spcBef>
                <a:spcPts val="0"/>
              </a:spcBef>
              <a:spcAft>
                <a:spcPts val="0"/>
              </a:spcAft>
              <a:buSzPts val="1500"/>
              <a:buFont typeface="Playfair Display"/>
              <a:buChar char="➢"/>
            </a:pPr>
            <a:r>
              <a:rPr b="1" i="1" lang="es" sz="1500">
                <a:latin typeface="Playfair Display"/>
                <a:ea typeface="Playfair Display"/>
                <a:cs typeface="Playfair Display"/>
                <a:sym typeface="Playfair Display"/>
              </a:rPr>
              <a:t>PowToon</a:t>
            </a:r>
            <a:r>
              <a:rPr b="1" lang="es" sz="1500">
                <a:latin typeface="Playfair Display"/>
                <a:ea typeface="Playfair Display"/>
                <a:cs typeface="Playfair Display"/>
                <a:sym typeface="Playfair Display"/>
              </a:rPr>
              <a:t>/</a:t>
            </a:r>
            <a:r>
              <a:rPr b="1" i="1" lang="es" sz="1500">
                <a:latin typeface="Playfair Display"/>
                <a:ea typeface="Playfair Display"/>
                <a:cs typeface="Playfair Display"/>
                <a:sym typeface="Playfair Display"/>
              </a:rPr>
              <a:t>Bluestacks 5</a:t>
            </a:r>
            <a:r>
              <a:rPr b="1" lang="es" sz="1500">
                <a:latin typeface="Playfair Display"/>
                <a:ea typeface="Playfair Display"/>
                <a:cs typeface="Playfair Display"/>
                <a:sym typeface="Playfair Display"/>
              </a:rPr>
              <a:t> video animation on </a:t>
            </a:r>
            <a:r>
              <a:rPr b="1" i="1" lang="es" sz="1500">
                <a:latin typeface="Playfair Display"/>
                <a:ea typeface="Playfair Display"/>
                <a:cs typeface="Playfair Display"/>
                <a:sym typeface="Playfair Display"/>
              </a:rPr>
              <a:t>bullying </a:t>
            </a:r>
            <a:r>
              <a:rPr b="1" lang="es" sz="1500">
                <a:latin typeface="Playfair Display"/>
                <a:ea typeface="Playfair Display"/>
                <a:cs typeface="Playfair Display"/>
                <a:sym typeface="Playfair Display"/>
              </a:rPr>
              <a:t>(STEM).</a:t>
            </a:r>
            <a:endParaRPr b="1" sz="1500">
              <a:latin typeface="Playfair Display"/>
              <a:ea typeface="Playfair Display"/>
              <a:cs typeface="Playfair Display"/>
              <a:sym typeface="Playfair Display"/>
            </a:endParaRPr>
          </a:p>
          <a:p>
            <a:pPr indent="-323850" lvl="0" marL="914400" rtl="0" algn="l">
              <a:spcBef>
                <a:spcPts val="0"/>
              </a:spcBef>
              <a:spcAft>
                <a:spcPts val="0"/>
              </a:spcAft>
              <a:buSzPts val="1500"/>
              <a:buFont typeface="Playfair Display"/>
              <a:buChar char="➢"/>
            </a:pPr>
            <a:r>
              <a:rPr b="1" i="1" lang="es" sz="1500">
                <a:latin typeface="Playfair Display"/>
                <a:ea typeface="Playfair Display"/>
                <a:cs typeface="Playfair Display"/>
                <a:sym typeface="Playfair Display"/>
              </a:rPr>
              <a:t>Wix blog</a:t>
            </a:r>
            <a:r>
              <a:rPr b="1" lang="es" sz="1500">
                <a:latin typeface="Playfair Display"/>
                <a:ea typeface="Playfair Display"/>
                <a:cs typeface="Playfair Display"/>
                <a:sym typeface="Playfair Display"/>
              </a:rPr>
              <a:t> set up by students.</a:t>
            </a:r>
            <a:endParaRPr b="1" sz="1500">
              <a:latin typeface="Playfair Display"/>
              <a:ea typeface="Playfair Display"/>
              <a:cs typeface="Playfair Display"/>
              <a:sym typeface="Playfair Display"/>
            </a:endParaRPr>
          </a:p>
          <a:p>
            <a:pPr indent="0" lvl="0" marL="457200" rtl="0" algn="l">
              <a:spcBef>
                <a:spcPts val="0"/>
              </a:spcBef>
              <a:spcAft>
                <a:spcPts val="0"/>
              </a:spcAft>
              <a:buNone/>
            </a:pPr>
            <a:r>
              <a:t/>
            </a:r>
            <a:endParaRPr b="1" sz="1500">
              <a:latin typeface="Playfair Display"/>
              <a:ea typeface="Playfair Display"/>
              <a:cs typeface="Playfair Display"/>
              <a:sym typeface="Playfair Display"/>
            </a:endParaRPr>
          </a:p>
          <a:p>
            <a:pPr indent="-323850" lvl="0" marL="457200" rtl="0" algn="l">
              <a:spcBef>
                <a:spcPts val="0"/>
              </a:spcBef>
              <a:spcAft>
                <a:spcPts val="0"/>
              </a:spcAft>
              <a:buSzPts val="1500"/>
              <a:buFont typeface="Playfair Display"/>
              <a:buChar char="●"/>
            </a:pPr>
            <a:r>
              <a:rPr b="1" lang="es" sz="1500">
                <a:latin typeface="Playfair Display"/>
                <a:ea typeface="Playfair Display"/>
                <a:cs typeface="Playfair Display"/>
                <a:sym typeface="Playfair Display"/>
              </a:rPr>
              <a:t>WordPress to upload content from eTwinning.</a:t>
            </a:r>
            <a:endParaRPr b="1" sz="1500">
              <a:latin typeface="Playfair Display"/>
              <a:ea typeface="Playfair Display"/>
              <a:cs typeface="Playfair Display"/>
              <a:sym typeface="Playfair Display"/>
            </a:endParaRPr>
          </a:p>
          <a:p>
            <a:pPr indent="0" lvl="0" marL="457200" rtl="0" algn="l">
              <a:spcBef>
                <a:spcPts val="0"/>
              </a:spcBef>
              <a:spcAft>
                <a:spcPts val="0"/>
              </a:spcAft>
              <a:buNone/>
            </a:pPr>
            <a:r>
              <a:t/>
            </a:r>
            <a:endParaRPr b="1" sz="1500">
              <a:latin typeface="Playfair Display"/>
              <a:ea typeface="Playfair Display"/>
              <a:cs typeface="Playfair Display"/>
              <a:sym typeface="Playfair Display"/>
            </a:endParaRPr>
          </a:p>
          <a:p>
            <a:pPr indent="-323850" lvl="0" marL="457200" rtl="0" algn="l">
              <a:spcBef>
                <a:spcPts val="0"/>
              </a:spcBef>
              <a:spcAft>
                <a:spcPts val="0"/>
              </a:spcAft>
              <a:buSzPts val="1500"/>
              <a:buFont typeface="Playfair Display"/>
              <a:buChar char="●"/>
            </a:pPr>
            <a:r>
              <a:rPr b="1" lang="es" sz="1500">
                <a:latin typeface="Playfair Display"/>
                <a:ea typeface="Playfair Display"/>
                <a:cs typeface="Playfair Display"/>
                <a:sym typeface="Playfair Display"/>
              </a:rPr>
              <a:t>Storytelling and new technologies at University using </a:t>
            </a:r>
            <a:r>
              <a:rPr b="1" i="1" lang="es" sz="1500">
                <a:latin typeface="Playfair Display"/>
                <a:ea typeface="Playfair Display"/>
                <a:cs typeface="Playfair Display"/>
                <a:sym typeface="Playfair Display"/>
              </a:rPr>
              <a:t>Kinemaster.</a:t>
            </a:r>
            <a:endParaRPr b="1" i="1" sz="1500">
              <a:latin typeface="Playfair Display"/>
              <a:ea typeface="Playfair Display"/>
              <a:cs typeface="Playfair Display"/>
              <a:sym typeface="Playfair Display"/>
            </a:endParaRPr>
          </a:p>
          <a:p>
            <a:pPr indent="0" lvl="0" marL="457200" rtl="0" algn="l">
              <a:spcBef>
                <a:spcPts val="0"/>
              </a:spcBef>
              <a:spcAft>
                <a:spcPts val="0"/>
              </a:spcAft>
              <a:buNone/>
            </a:pPr>
            <a:r>
              <a:t/>
            </a:r>
            <a:endParaRPr b="1" sz="1500">
              <a:latin typeface="Playfair Display"/>
              <a:ea typeface="Playfair Display"/>
              <a:cs typeface="Playfair Display"/>
              <a:sym typeface="Playfair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8"/>
          <p:cNvPicPr preferRelativeResize="0"/>
          <p:nvPr/>
        </p:nvPicPr>
        <p:blipFill rotWithShape="1">
          <a:blip r:embed="rId3">
            <a:alphaModFix/>
          </a:blip>
          <a:srcRect b="14923" l="0" r="0" t="14916"/>
          <a:stretch/>
        </p:blipFill>
        <p:spPr>
          <a:xfrm>
            <a:off x="127250" y="732700"/>
            <a:ext cx="3321199" cy="3106974"/>
          </a:xfrm>
          <a:prstGeom prst="rect">
            <a:avLst/>
          </a:prstGeom>
          <a:noFill/>
          <a:ln cap="flat" cmpd="sng" w="19050">
            <a:solidFill>
              <a:srgbClr val="000000"/>
            </a:solidFill>
            <a:prstDash val="solid"/>
            <a:round/>
            <a:headEnd len="sm" w="sm" type="none"/>
            <a:tailEnd len="sm" w="sm" type="none"/>
          </a:ln>
        </p:spPr>
      </p:pic>
      <p:pic>
        <p:nvPicPr>
          <p:cNvPr id="177" name="Google Shape;177;p28"/>
          <p:cNvPicPr preferRelativeResize="0"/>
          <p:nvPr/>
        </p:nvPicPr>
        <p:blipFill rotWithShape="1">
          <a:blip r:embed="rId4">
            <a:alphaModFix/>
          </a:blip>
          <a:srcRect b="0" l="3985" r="3976" t="0"/>
          <a:stretch/>
        </p:blipFill>
        <p:spPr>
          <a:xfrm>
            <a:off x="5398050" y="2167050"/>
            <a:ext cx="3229100" cy="2631401"/>
          </a:xfrm>
          <a:prstGeom prst="rect">
            <a:avLst/>
          </a:prstGeom>
          <a:noFill/>
          <a:ln cap="flat" cmpd="sng" w="19050">
            <a:solidFill>
              <a:srgbClr val="000000"/>
            </a:solidFill>
            <a:prstDash val="solid"/>
            <a:round/>
            <a:headEnd len="sm" w="sm" type="none"/>
            <a:tailEnd len="sm" w="sm" type="none"/>
          </a:ln>
        </p:spPr>
      </p:pic>
      <p:pic>
        <p:nvPicPr>
          <p:cNvPr id="178" name="Google Shape;178;p28"/>
          <p:cNvPicPr preferRelativeResize="0"/>
          <p:nvPr/>
        </p:nvPicPr>
        <p:blipFill>
          <a:blip r:embed="rId5">
            <a:alphaModFix/>
          </a:blip>
          <a:stretch>
            <a:fillRect/>
          </a:stretch>
        </p:blipFill>
        <p:spPr>
          <a:xfrm>
            <a:off x="3637499" y="613975"/>
            <a:ext cx="1736702" cy="2315603"/>
          </a:xfrm>
          <a:prstGeom prst="rect">
            <a:avLst/>
          </a:prstGeom>
          <a:noFill/>
          <a:ln cap="flat" cmpd="sng" w="19050">
            <a:solidFill>
              <a:schemeClr val="dk2"/>
            </a:solidFill>
            <a:prstDash val="solid"/>
            <a:round/>
            <a:headEnd len="sm" w="sm" type="none"/>
            <a:tailEnd len="sm" w="sm" type="none"/>
          </a:ln>
        </p:spPr>
      </p:pic>
      <p:pic>
        <p:nvPicPr>
          <p:cNvPr id="179" name="Google Shape;179;p28"/>
          <p:cNvPicPr preferRelativeResize="0"/>
          <p:nvPr/>
        </p:nvPicPr>
        <p:blipFill>
          <a:blip r:embed="rId6">
            <a:alphaModFix/>
          </a:blip>
          <a:stretch>
            <a:fillRect/>
          </a:stretch>
        </p:blipFill>
        <p:spPr>
          <a:xfrm rot="757134">
            <a:off x="5859650" y="500425"/>
            <a:ext cx="2305898" cy="1729424"/>
          </a:xfrm>
          <a:prstGeom prst="rect">
            <a:avLst/>
          </a:prstGeom>
          <a:noFill/>
          <a:ln cap="flat" cmpd="sng" w="19050">
            <a:solidFill>
              <a:schemeClr val="dk2"/>
            </a:solidFill>
            <a:prstDash val="solid"/>
            <a:round/>
            <a:headEnd len="sm" w="sm" type="none"/>
            <a:tailEnd len="sm" w="sm" type="none"/>
          </a:ln>
        </p:spPr>
      </p:pic>
      <p:sp>
        <p:nvSpPr>
          <p:cNvPr id="180" name="Google Shape;180;p28"/>
          <p:cNvSpPr/>
          <p:nvPr/>
        </p:nvSpPr>
        <p:spPr>
          <a:xfrm>
            <a:off x="127250" y="3281050"/>
            <a:ext cx="7449300" cy="1517400"/>
          </a:xfrm>
          <a:prstGeom prst="irregularSeal1">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s" sz="2000">
                <a:latin typeface="Oswald"/>
                <a:ea typeface="Oswald"/>
                <a:cs typeface="Oswald"/>
                <a:sym typeface="Oswald"/>
              </a:rPr>
              <a:t>Our English speaking 12 year-old guides!</a:t>
            </a:r>
            <a:endParaRPr sz="2000">
              <a:latin typeface="Oswald"/>
              <a:ea typeface="Oswald"/>
              <a:cs typeface="Oswald"/>
              <a:sym typeface="Oswald"/>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9"/>
          <p:cNvPicPr preferRelativeResize="0"/>
          <p:nvPr/>
        </p:nvPicPr>
        <p:blipFill rotWithShape="1">
          <a:blip r:embed="rId3">
            <a:alphaModFix/>
          </a:blip>
          <a:srcRect b="18123" l="506" r="22741" t="3420"/>
          <a:stretch/>
        </p:blipFill>
        <p:spPr>
          <a:xfrm rot="-642593">
            <a:off x="476619" y="883004"/>
            <a:ext cx="2785287" cy="3796191"/>
          </a:xfrm>
          <a:prstGeom prst="rect">
            <a:avLst/>
          </a:prstGeom>
          <a:noFill/>
          <a:ln cap="flat" cmpd="sng" w="38100">
            <a:solidFill>
              <a:srgbClr val="0000FF"/>
            </a:solidFill>
            <a:prstDash val="solid"/>
            <a:round/>
            <a:headEnd len="sm" w="sm" type="none"/>
            <a:tailEnd len="sm" w="sm" type="none"/>
          </a:ln>
        </p:spPr>
      </p:pic>
      <p:pic>
        <p:nvPicPr>
          <p:cNvPr id="186" name="Google Shape;186;p29"/>
          <p:cNvPicPr preferRelativeResize="0"/>
          <p:nvPr/>
        </p:nvPicPr>
        <p:blipFill rotWithShape="1">
          <a:blip r:embed="rId4">
            <a:alphaModFix/>
          </a:blip>
          <a:srcRect b="15519" l="0" r="0" t="0"/>
          <a:stretch/>
        </p:blipFill>
        <p:spPr>
          <a:xfrm>
            <a:off x="3346275" y="443825"/>
            <a:ext cx="3370297" cy="3796199"/>
          </a:xfrm>
          <a:prstGeom prst="rect">
            <a:avLst/>
          </a:prstGeom>
          <a:noFill/>
          <a:ln cap="flat" cmpd="sng" w="38100">
            <a:solidFill>
              <a:srgbClr val="FF0000"/>
            </a:solidFill>
            <a:prstDash val="solid"/>
            <a:round/>
            <a:headEnd len="sm" w="sm" type="none"/>
            <a:tailEnd len="sm" w="sm" type="none"/>
          </a:ln>
        </p:spPr>
      </p:pic>
      <p:pic>
        <p:nvPicPr>
          <p:cNvPr id="187" name="Google Shape;187;p29"/>
          <p:cNvPicPr preferRelativeResize="0"/>
          <p:nvPr/>
        </p:nvPicPr>
        <p:blipFill rotWithShape="1">
          <a:blip r:embed="rId5">
            <a:alphaModFix/>
          </a:blip>
          <a:srcRect b="14288" l="0" r="0" t="0"/>
          <a:stretch/>
        </p:blipFill>
        <p:spPr>
          <a:xfrm rot="486980">
            <a:off x="5840340" y="2029107"/>
            <a:ext cx="2510970" cy="2869539"/>
          </a:xfrm>
          <a:prstGeom prst="rect">
            <a:avLst/>
          </a:prstGeom>
          <a:noFill/>
          <a:ln cap="flat" cmpd="sng" w="38100">
            <a:solidFill>
              <a:schemeClr val="dk1"/>
            </a:solidFill>
            <a:prstDash val="solid"/>
            <a:round/>
            <a:headEnd len="sm" w="sm" type="none"/>
            <a:tailEnd len="sm" w="sm" type="none"/>
          </a:ln>
        </p:spPr>
      </p:pic>
      <p:sp>
        <p:nvSpPr>
          <p:cNvPr id="188" name="Google Shape;188;p29"/>
          <p:cNvSpPr txBox="1"/>
          <p:nvPr/>
        </p:nvSpPr>
        <p:spPr>
          <a:xfrm>
            <a:off x="198125" y="301150"/>
            <a:ext cx="3148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500">
                <a:latin typeface="Playfair Display"/>
                <a:ea typeface="Playfair Display"/>
                <a:cs typeface="Playfair Display"/>
                <a:sym typeface="Playfair Display"/>
              </a:rPr>
              <a:t>Tangram with Osmo. Teamwork</a:t>
            </a:r>
            <a:endParaRPr b="1" sz="1500">
              <a:latin typeface="Playfair Display"/>
              <a:ea typeface="Playfair Display"/>
              <a:cs typeface="Playfair Display"/>
              <a:sym typeface="Playfair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0"/>
          <p:cNvPicPr preferRelativeResize="0"/>
          <p:nvPr/>
        </p:nvPicPr>
        <p:blipFill rotWithShape="1">
          <a:blip r:embed="rId3">
            <a:alphaModFix/>
          </a:blip>
          <a:srcRect b="18684" l="0" r="0" t="18678"/>
          <a:stretch/>
        </p:blipFill>
        <p:spPr>
          <a:xfrm>
            <a:off x="842175" y="137625"/>
            <a:ext cx="2959493" cy="2471695"/>
          </a:xfrm>
          <a:prstGeom prst="rect">
            <a:avLst/>
          </a:prstGeom>
          <a:noFill/>
          <a:ln cap="flat" cmpd="sng" w="19050">
            <a:solidFill>
              <a:srgbClr val="000000"/>
            </a:solidFill>
            <a:prstDash val="solid"/>
            <a:round/>
            <a:headEnd len="sm" w="sm" type="none"/>
            <a:tailEnd len="sm" w="sm" type="none"/>
          </a:ln>
        </p:spPr>
      </p:pic>
      <p:pic>
        <p:nvPicPr>
          <p:cNvPr id="194" name="Google Shape;194;p30"/>
          <p:cNvPicPr preferRelativeResize="0"/>
          <p:nvPr/>
        </p:nvPicPr>
        <p:blipFill rotWithShape="1">
          <a:blip r:embed="rId4">
            <a:alphaModFix/>
          </a:blip>
          <a:srcRect b="18684" l="0" r="0" t="18678"/>
          <a:stretch/>
        </p:blipFill>
        <p:spPr>
          <a:xfrm rot="-516908">
            <a:off x="303325" y="2395926"/>
            <a:ext cx="2492500" cy="2081676"/>
          </a:xfrm>
          <a:prstGeom prst="rect">
            <a:avLst/>
          </a:prstGeom>
          <a:noFill/>
          <a:ln cap="flat" cmpd="sng" w="19050">
            <a:solidFill>
              <a:srgbClr val="000000"/>
            </a:solidFill>
            <a:prstDash val="solid"/>
            <a:round/>
            <a:headEnd len="sm" w="sm" type="none"/>
            <a:tailEnd len="sm" w="sm" type="none"/>
          </a:ln>
        </p:spPr>
      </p:pic>
      <p:pic>
        <p:nvPicPr>
          <p:cNvPr id="195" name="Google Shape;195;p30"/>
          <p:cNvPicPr preferRelativeResize="0"/>
          <p:nvPr/>
        </p:nvPicPr>
        <p:blipFill rotWithShape="1">
          <a:blip r:embed="rId5">
            <a:alphaModFix/>
          </a:blip>
          <a:srcRect b="18684" l="0" r="0" t="18678"/>
          <a:stretch/>
        </p:blipFill>
        <p:spPr>
          <a:xfrm>
            <a:off x="4575300" y="1157375"/>
            <a:ext cx="4310498" cy="3600025"/>
          </a:xfrm>
          <a:prstGeom prst="rect">
            <a:avLst/>
          </a:prstGeom>
          <a:noFill/>
          <a:ln cap="flat" cmpd="sng" w="19050">
            <a:solidFill>
              <a:srgbClr val="000000"/>
            </a:solidFill>
            <a:prstDash val="solid"/>
            <a:round/>
            <a:headEnd len="sm" w="sm" type="none"/>
            <a:tailEnd len="sm" w="sm" type="none"/>
          </a:ln>
        </p:spPr>
      </p:pic>
      <p:pic>
        <p:nvPicPr>
          <p:cNvPr id="196" name="Google Shape;196;p30"/>
          <p:cNvPicPr preferRelativeResize="0"/>
          <p:nvPr/>
        </p:nvPicPr>
        <p:blipFill rotWithShape="1">
          <a:blip r:embed="rId6">
            <a:alphaModFix/>
          </a:blip>
          <a:srcRect b="21297" l="0" r="0" t="0"/>
          <a:stretch/>
        </p:blipFill>
        <p:spPr>
          <a:xfrm rot="756874">
            <a:off x="2896850" y="2444650"/>
            <a:ext cx="2317126" cy="2431575"/>
          </a:xfrm>
          <a:prstGeom prst="rect">
            <a:avLst/>
          </a:prstGeom>
          <a:noFill/>
          <a:ln cap="flat" cmpd="sng" w="19050">
            <a:solidFill>
              <a:schemeClr val="dk2"/>
            </a:solidFill>
            <a:prstDash val="solid"/>
            <a:round/>
            <a:headEnd len="sm" w="sm" type="none"/>
            <a:tailEnd len="sm" w="sm" type="none"/>
          </a:ln>
        </p:spPr>
      </p:pic>
      <p:pic>
        <p:nvPicPr>
          <p:cNvPr id="197" name="Google Shape;197;p30"/>
          <p:cNvPicPr preferRelativeResize="0"/>
          <p:nvPr/>
        </p:nvPicPr>
        <p:blipFill rotWithShape="1">
          <a:blip r:embed="rId7">
            <a:alphaModFix/>
          </a:blip>
          <a:srcRect b="16715" l="0" r="0" t="0"/>
          <a:stretch/>
        </p:blipFill>
        <p:spPr>
          <a:xfrm rot="-656685">
            <a:off x="4974975" y="206000"/>
            <a:ext cx="1823678" cy="2025079"/>
          </a:xfrm>
          <a:prstGeom prst="rect">
            <a:avLst/>
          </a:prstGeom>
          <a:noFill/>
          <a:ln cap="flat" cmpd="sng" w="19050">
            <a:solidFill>
              <a:schemeClr val="dk2"/>
            </a:solidFill>
            <a:prstDash val="solid"/>
            <a:round/>
            <a:headEnd len="sm" w="sm" type="none"/>
            <a:tailEnd len="sm" w="sm" type="none"/>
          </a:ln>
        </p:spPr>
      </p:pic>
      <p:sp>
        <p:nvSpPr>
          <p:cNvPr id="198" name="Google Shape;198;p30"/>
          <p:cNvSpPr/>
          <p:nvPr/>
        </p:nvSpPr>
        <p:spPr>
          <a:xfrm>
            <a:off x="6839500" y="51300"/>
            <a:ext cx="1347300" cy="364800"/>
          </a:xfrm>
          <a:prstGeom prst="wedgeRoundRectCallout">
            <a:avLst>
              <a:gd fmla="val -58823" name="adj1"/>
              <a:gd fmla="val 12929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a:t>Mr Evan Ginis</a:t>
            </a:r>
            <a:endParaRPr/>
          </a:p>
        </p:txBody>
      </p:sp>
      <p:sp>
        <p:nvSpPr>
          <p:cNvPr id="199" name="Google Shape;199;p30"/>
          <p:cNvSpPr/>
          <p:nvPr/>
        </p:nvSpPr>
        <p:spPr>
          <a:xfrm>
            <a:off x="3758700" y="523075"/>
            <a:ext cx="1162800" cy="507300"/>
          </a:xfrm>
          <a:prstGeom prst="wedgeRoundRectCallout">
            <a:avLst>
              <a:gd fmla="val 35394" name="adj1"/>
              <a:gd fmla="val 9528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a:t>Ms Xenia </a:t>
            </a:r>
            <a:endParaRPr/>
          </a:p>
        </p:txBody>
      </p:sp>
      <p:sp>
        <p:nvSpPr>
          <p:cNvPr id="200" name="Google Shape;200;p30"/>
          <p:cNvSpPr/>
          <p:nvPr/>
        </p:nvSpPr>
        <p:spPr>
          <a:xfrm>
            <a:off x="1291825" y="4454000"/>
            <a:ext cx="2591700" cy="507300"/>
          </a:xfrm>
          <a:prstGeom prst="wedgeRoundRectCallout">
            <a:avLst>
              <a:gd fmla="val -74510" name="adj1"/>
              <a:gd fmla="val -2812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a:t>Mrs Ana G and Ms Carmen 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1"/>
          <p:cNvPicPr preferRelativeResize="0"/>
          <p:nvPr/>
        </p:nvPicPr>
        <p:blipFill rotWithShape="1">
          <a:blip r:embed="rId3">
            <a:alphaModFix/>
          </a:blip>
          <a:srcRect b="0" l="10554" r="10562" t="0"/>
          <a:stretch/>
        </p:blipFill>
        <p:spPr>
          <a:xfrm>
            <a:off x="145450" y="707950"/>
            <a:ext cx="2569924" cy="4343725"/>
          </a:xfrm>
          <a:prstGeom prst="rect">
            <a:avLst/>
          </a:prstGeom>
          <a:noFill/>
          <a:ln cap="flat" cmpd="sng" w="19050">
            <a:solidFill>
              <a:srgbClr val="000000"/>
            </a:solidFill>
            <a:prstDash val="dashDot"/>
            <a:round/>
            <a:headEnd len="sm" w="sm" type="none"/>
            <a:tailEnd len="sm" w="sm" type="none"/>
          </a:ln>
        </p:spPr>
      </p:pic>
      <p:pic>
        <p:nvPicPr>
          <p:cNvPr id="206" name="Google Shape;206;p31"/>
          <p:cNvPicPr preferRelativeResize="0"/>
          <p:nvPr/>
        </p:nvPicPr>
        <p:blipFill rotWithShape="1">
          <a:blip r:embed="rId4">
            <a:alphaModFix/>
          </a:blip>
          <a:srcRect b="0" l="27813" r="27813" t="0"/>
          <a:stretch/>
        </p:blipFill>
        <p:spPr>
          <a:xfrm rot="-1194995">
            <a:off x="3459810" y="961591"/>
            <a:ext cx="2117530" cy="3579069"/>
          </a:xfrm>
          <a:prstGeom prst="rect">
            <a:avLst/>
          </a:prstGeom>
          <a:noFill/>
          <a:ln cap="flat" cmpd="sng" w="19050">
            <a:solidFill>
              <a:srgbClr val="000000"/>
            </a:solidFill>
            <a:prstDash val="dashDot"/>
            <a:round/>
            <a:headEnd len="sm" w="sm" type="none"/>
            <a:tailEnd len="sm" w="sm" type="none"/>
          </a:ln>
        </p:spPr>
      </p:pic>
      <p:pic>
        <p:nvPicPr>
          <p:cNvPr id="207" name="Google Shape;207;p31"/>
          <p:cNvPicPr preferRelativeResize="0"/>
          <p:nvPr/>
        </p:nvPicPr>
        <p:blipFill rotWithShape="1">
          <a:blip r:embed="rId5">
            <a:alphaModFix/>
          </a:blip>
          <a:srcRect b="0" l="33359" r="33359" t="0"/>
          <a:stretch/>
        </p:blipFill>
        <p:spPr>
          <a:xfrm rot="677772">
            <a:off x="5927949" y="481445"/>
            <a:ext cx="2569926" cy="4343731"/>
          </a:xfrm>
          <a:prstGeom prst="rect">
            <a:avLst/>
          </a:prstGeom>
          <a:noFill/>
          <a:ln cap="flat" cmpd="sng" w="19050">
            <a:solidFill>
              <a:schemeClr val="dk2"/>
            </a:solidFill>
            <a:prstDash val="dashDot"/>
            <a:round/>
            <a:headEnd len="sm" w="sm" type="none"/>
            <a:tailEnd len="sm" w="sm" type="none"/>
          </a:ln>
        </p:spPr>
      </p:pic>
      <p:sp>
        <p:nvSpPr>
          <p:cNvPr id="208" name="Google Shape;208;p31"/>
          <p:cNvSpPr txBox="1"/>
          <p:nvPr/>
        </p:nvSpPr>
        <p:spPr>
          <a:xfrm>
            <a:off x="2113700" y="148275"/>
            <a:ext cx="4220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 sz="2000">
                <a:latin typeface="Playfair Display"/>
                <a:ea typeface="Playfair Display"/>
                <a:cs typeface="Playfair Display"/>
                <a:sym typeface="Playfair Display"/>
              </a:rPr>
              <a:t>Kid’s presentations</a:t>
            </a:r>
            <a:r>
              <a:rPr b="1" lang="es" sz="2000">
                <a:latin typeface="Playfair Display"/>
                <a:ea typeface="Playfair Display"/>
                <a:cs typeface="Playfair Display"/>
                <a:sym typeface="Playfair Display"/>
              </a:rPr>
              <a:t>: STEM Project</a:t>
            </a:r>
            <a:endParaRPr b="1" sz="2000">
              <a:latin typeface="Playfair Display"/>
              <a:ea typeface="Playfair Display"/>
              <a:cs typeface="Playfair Display"/>
              <a:sym typeface="Playfair Display"/>
            </a:endParaRPr>
          </a:p>
        </p:txBody>
      </p:sp>
      <p:sp>
        <p:nvSpPr>
          <p:cNvPr id="209" name="Google Shape;209;p31"/>
          <p:cNvSpPr/>
          <p:nvPr/>
        </p:nvSpPr>
        <p:spPr>
          <a:xfrm rot="-1534565">
            <a:off x="2250773" y="2987863"/>
            <a:ext cx="1212621" cy="507215"/>
          </a:xfrm>
          <a:prstGeom prst="wedgeRoundRectCallout">
            <a:avLst>
              <a:gd fmla="val -95180" name="adj1"/>
              <a:gd fmla="val -10545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a:t>Ms Elena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2400"/>
                                        <p:tgtEl>
                                          <p:spTgt spid="2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152400" y="152400"/>
            <a:ext cx="8839201" cy="3777516"/>
          </a:xfrm>
          <a:prstGeom prst="rect">
            <a:avLst/>
          </a:prstGeom>
          <a:noFill/>
          <a:ln cap="flat" cmpd="sng" w="114300">
            <a:solidFill>
              <a:schemeClr val="dk2"/>
            </a:solidFill>
            <a:prstDash val="dashDot"/>
            <a:round/>
            <a:headEnd len="sm" w="sm" type="none"/>
            <a:tailEnd len="sm" w="sm" type="none"/>
          </a:ln>
        </p:spPr>
      </p:pic>
      <p:sp>
        <p:nvSpPr>
          <p:cNvPr id="66" name="Google Shape;66;p14"/>
          <p:cNvSpPr txBox="1"/>
          <p:nvPr/>
        </p:nvSpPr>
        <p:spPr>
          <a:xfrm>
            <a:off x="3843000" y="4315550"/>
            <a:ext cx="145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Playfair Display"/>
                <a:ea typeface="Playfair Display"/>
                <a:cs typeface="Playfair Display"/>
                <a:sym typeface="Playfair Display"/>
              </a:rPr>
              <a:t>Map of Greece</a:t>
            </a:r>
            <a:endParaRPr b="1">
              <a:latin typeface="Playfair Display"/>
              <a:ea typeface="Playfair Display"/>
              <a:cs typeface="Playfair Display"/>
              <a:sym typeface="Playfair Displ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2"/>
          <p:cNvPicPr preferRelativeResize="0"/>
          <p:nvPr/>
        </p:nvPicPr>
        <p:blipFill rotWithShape="1">
          <a:blip r:embed="rId3">
            <a:alphaModFix/>
          </a:blip>
          <a:srcRect b="13043" l="0" r="0" t="0"/>
          <a:stretch/>
        </p:blipFill>
        <p:spPr>
          <a:xfrm>
            <a:off x="2636200" y="1792575"/>
            <a:ext cx="4987900" cy="3255800"/>
          </a:xfrm>
          <a:prstGeom prst="rect">
            <a:avLst/>
          </a:prstGeom>
          <a:noFill/>
          <a:ln cap="flat" cmpd="sng" w="28575">
            <a:solidFill>
              <a:srgbClr val="4A86E8"/>
            </a:solidFill>
            <a:prstDash val="solid"/>
            <a:round/>
            <a:headEnd len="sm" w="sm" type="none"/>
            <a:tailEnd len="sm" w="sm" type="none"/>
          </a:ln>
        </p:spPr>
      </p:pic>
      <p:pic>
        <p:nvPicPr>
          <p:cNvPr id="215" name="Google Shape;215;p32"/>
          <p:cNvPicPr preferRelativeResize="0"/>
          <p:nvPr/>
        </p:nvPicPr>
        <p:blipFill>
          <a:blip r:embed="rId4">
            <a:alphaModFix/>
          </a:blip>
          <a:stretch>
            <a:fillRect/>
          </a:stretch>
        </p:blipFill>
        <p:spPr>
          <a:xfrm rot="-1026643">
            <a:off x="636961" y="1635770"/>
            <a:ext cx="2089232" cy="2785635"/>
          </a:xfrm>
          <a:prstGeom prst="rect">
            <a:avLst/>
          </a:prstGeom>
          <a:noFill/>
          <a:ln cap="flat" cmpd="sng" w="28575">
            <a:solidFill>
              <a:srgbClr val="6AA84F"/>
            </a:solidFill>
            <a:prstDash val="solid"/>
            <a:round/>
            <a:headEnd len="sm" w="sm" type="none"/>
            <a:tailEnd len="sm" w="sm" type="none"/>
          </a:ln>
        </p:spPr>
      </p:pic>
      <p:pic>
        <p:nvPicPr>
          <p:cNvPr id="216" name="Google Shape;216;p32"/>
          <p:cNvPicPr preferRelativeResize="0"/>
          <p:nvPr/>
        </p:nvPicPr>
        <p:blipFill>
          <a:blip r:embed="rId5">
            <a:alphaModFix/>
          </a:blip>
          <a:stretch>
            <a:fillRect/>
          </a:stretch>
        </p:blipFill>
        <p:spPr>
          <a:xfrm flipH="1" rot="803182">
            <a:off x="4526582" y="476720"/>
            <a:ext cx="1809863" cy="2413158"/>
          </a:xfrm>
          <a:prstGeom prst="rect">
            <a:avLst/>
          </a:prstGeom>
          <a:noFill/>
          <a:ln cap="flat" cmpd="sng" w="28575">
            <a:solidFill>
              <a:srgbClr val="FFD966"/>
            </a:solidFill>
            <a:prstDash val="solid"/>
            <a:round/>
            <a:headEnd len="sm" w="sm" type="none"/>
            <a:tailEnd len="sm" w="sm" type="none"/>
          </a:ln>
        </p:spPr>
      </p:pic>
      <p:pic>
        <p:nvPicPr>
          <p:cNvPr id="217" name="Google Shape;217;p32"/>
          <p:cNvPicPr preferRelativeResize="0"/>
          <p:nvPr/>
        </p:nvPicPr>
        <p:blipFill>
          <a:blip r:embed="rId6">
            <a:alphaModFix/>
          </a:blip>
          <a:stretch>
            <a:fillRect/>
          </a:stretch>
        </p:blipFill>
        <p:spPr>
          <a:xfrm rot="-1194391">
            <a:off x="6668373" y="304638"/>
            <a:ext cx="2067992" cy="2757323"/>
          </a:xfrm>
          <a:prstGeom prst="rect">
            <a:avLst/>
          </a:prstGeom>
          <a:noFill/>
          <a:ln cap="flat" cmpd="sng" w="28575">
            <a:solidFill>
              <a:srgbClr val="4A86E8"/>
            </a:solidFill>
            <a:prstDash val="solid"/>
            <a:round/>
            <a:headEnd len="sm" w="sm" type="none"/>
            <a:tailEnd len="sm" w="sm" type="none"/>
          </a:ln>
        </p:spPr>
      </p:pic>
      <p:sp>
        <p:nvSpPr>
          <p:cNvPr id="218" name="Google Shape;218;p32"/>
          <p:cNvSpPr txBox="1"/>
          <p:nvPr/>
        </p:nvSpPr>
        <p:spPr>
          <a:xfrm>
            <a:off x="273400" y="300000"/>
            <a:ext cx="42717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 sz="1600">
                <a:solidFill>
                  <a:srgbClr val="1155CC"/>
                </a:solidFill>
                <a:latin typeface="Playfair Display"/>
                <a:ea typeface="Playfair Display"/>
                <a:cs typeface="Playfair Display"/>
                <a:sym typeface="Playfair Display"/>
              </a:rPr>
              <a:t>Digital Storytelling</a:t>
            </a:r>
            <a:r>
              <a:rPr b="1" lang="es">
                <a:latin typeface="Playfair Display"/>
                <a:ea typeface="Playfair Display"/>
                <a:cs typeface="Playfair Display"/>
                <a:sym typeface="Playfair Display"/>
              </a:rPr>
              <a:t>. </a:t>
            </a:r>
            <a:r>
              <a:rPr b="1" i="1" lang="es" sz="1600">
                <a:solidFill>
                  <a:srgbClr val="1155CC"/>
                </a:solidFill>
                <a:latin typeface="Playfair Display"/>
                <a:ea typeface="Playfair Display"/>
                <a:cs typeface="Playfair Display"/>
                <a:sym typeface="Playfair Display"/>
              </a:rPr>
              <a:t>AI</a:t>
            </a:r>
            <a:r>
              <a:rPr b="1" i="1" lang="es" sz="1600">
                <a:latin typeface="Playfair Display"/>
                <a:ea typeface="Playfair Display"/>
                <a:cs typeface="Playfair Display"/>
                <a:sym typeface="Playfair Display"/>
              </a:rPr>
              <a:t>. </a:t>
            </a:r>
            <a:r>
              <a:rPr b="1" i="1" lang="es" sz="1600">
                <a:solidFill>
                  <a:srgbClr val="1155CC"/>
                </a:solidFill>
                <a:latin typeface="Playfair Display"/>
                <a:ea typeface="Playfair Display"/>
                <a:cs typeface="Playfair Display"/>
                <a:sym typeface="Playfair Display"/>
              </a:rPr>
              <a:t>Big Data</a:t>
            </a:r>
            <a:r>
              <a:rPr b="1" i="1" lang="es" sz="1600">
                <a:latin typeface="Playfair Display"/>
                <a:ea typeface="Playfair Display"/>
                <a:cs typeface="Playfair Display"/>
                <a:sym typeface="Playfair Display"/>
              </a:rPr>
              <a:t>. Create the right environment to adapt everything to the interest of students. </a:t>
            </a:r>
            <a:r>
              <a:rPr b="1" i="1" lang="es" sz="1600">
                <a:solidFill>
                  <a:srgbClr val="1155CC"/>
                </a:solidFill>
                <a:latin typeface="Playfair Display"/>
                <a:ea typeface="Playfair Display"/>
                <a:cs typeface="Playfair Display"/>
                <a:sym typeface="Playfair Display"/>
              </a:rPr>
              <a:t>Communication</a:t>
            </a:r>
            <a:r>
              <a:rPr b="1" i="1" lang="es" sz="1600">
                <a:latin typeface="Playfair Display"/>
                <a:ea typeface="Playfair Display"/>
                <a:cs typeface="Playfair Display"/>
                <a:sym typeface="Playfair Display"/>
              </a:rPr>
              <a:t>. </a:t>
            </a:r>
            <a:r>
              <a:rPr b="1" i="1" lang="es" sz="1600">
                <a:solidFill>
                  <a:srgbClr val="1155CC"/>
                </a:solidFill>
                <a:latin typeface="Playfair Display"/>
                <a:ea typeface="Playfair Display"/>
                <a:cs typeface="Playfair Display"/>
                <a:sym typeface="Playfair Display"/>
              </a:rPr>
              <a:t>Soft &amp; Digital Skills</a:t>
            </a:r>
            <a:r>
              <a:rPr b="1" i="1" lang="es" sz="1600">
                <a:latin typeface="Playfair Display"/>
                <a:ea typeface="Playfair Display"/>
                <a:cs typeface="Playfair Display"/>
                <a:sym typeface="Playfair Display"/>
              </a:rPr>
              <a:t>.</a:t>
            </a:r>
            <a:endParaRPr b="1" i="1" sz="1600">
              <a:latin typeface="Playfair Display"/>
              <a:ea typeface="Playfair Display"/>
              <a:cs typeface="Playfair Display"/>
              <a:sym typeface="Playfair Display"/>
            </a:endParaRPr>
          </a:p>
        </p:txBody>
      </p:sp>
      <p:sp>
        <p:nvSpPr>
          <p:cNvPr id="219" name="Google Shape;219;p32"/>
          <p:cNvSpPr/>
          <p:nvPr/>
        </p:nvSpPr>
        <p:spPr>
          <a:xfrm>
            <a:off x="6477600" y="4240025"/>
            <a:ext cx="2596800" cy="808500"/>
          </a:xfrm>
          <a:prstGeom prst="wave">
            <a:avLst>
              <a:gd fmla="val 12500"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
              <a:t>Create your own stories using </a:t>
            </a:r>
            <a:r>
              <a:rPr b="1" i="1" lang="es">
                <a:solidFill>
                  <a:srgbClr val="FF0000"/>
                </a:solidFill>
              </a:rPr>
              <a:t>Kinemaster</a:t>
            </a:r>
            <a:endParaRPr b="1" i="1">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3"/>
          <p:cNvSpPr txBox="1"/>
          <p:nvPr/>
        </p:nvSpPr>
        <p:spPr>
          <a:xfrm>
            <a:off x="1854525" y="1553350"/>
            <a:ext cx="2211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000">
              <a:latin typeface="Playfair Display"/>
              <a:ea typeface="Playfair Display"/>
              <a:cs typeface="Playfair Display"/>
              <a:sym typeface="Playfair Display"/>
            </a:endParaRPr>
          </a:p>
        </p:txBody>
      </p:sp>
      <p:sp>
        <p:nvSpPr>
          <p:cNvPr id="225" name="Google Shape;225;p33"/>
          <p:cNvSpPr/>
          <p:nvPr/>
        </p:nvSpPr>
        <p:spPr>
          <a:xfrm>
            <a:off x="1252200" y="158500"/>
            <a:ext cx="6894900" cy="4731300"/>
          </a:xfrm>
          <a:prstGeom prst="horizontalScroll">
            <a:avLst>
              <a:gd fmla="val 12500" name="adj"/>
            </a:avLst>
          </a:prstGeom>
          <a:solidFill>
            <a:schemeClr val="l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 sz="2400">
                <a:solidFill>
                  <a:schemeClr val="dk2"/>
                </a:solidFill>
                <a:latin typeface="Playfair Display"/>
                <a:ea typeface="Playfair Display"/>
                <a:cs typeface="Playfair Display"/>
                <a:sym typeface="Playfair Display"/>
              </a:rPr>
              <a:t>It’s t</a:t>
            </a:r>
            <a:r>
              <a:rPr b="1" lang="es" sz="2400">
                <a:solidFill>
                  <a:schemeClr val="dk2"/>
                </a:solidFill>
                <a:latin typeface="Playfair Display"/>
                <a:ea typeface="Playfair Display"/>
                <a:cs typeface="Playfair Display"/>
                <a:sym typeface="Playfair Display"/>
              </a:rPr>
              <a:t>ime to chillout!</a:t>
            </a:r>
            <a:endParaRPr b="1" sz="24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b="1" sz="2400">
              <a:solidFill>
                <a:schemeClr val="dk2"/>
              </a:solidFill>
              <a:latin typeface="Playfair Display"/>
              <a:ea typeface="Playfair Display"/>
              <a:cs typeface="Playfair Display"/>
              <a:sym typeface="Playfair Display"/>
            </a:endParaRPr>
          </a:p>
          <a:p>
            <a:pPr indent="-336550" lvl="0" marL="457200" rtl="0" algn="l">
              <a:spcBef>
                <a:spcPts val="0"/>
              </a:spcBef>
              <a:spcAft>
                <a:spcPts val="0"/>
              </a:spcAft>
              <a:buClr>
                <a:schemeClr val="dk2"/>
              </a:buClr>
              <a:buSzPts val="1700"/>
              <a:buFont typeface="Playfair Display"/>
              <a:buChar char="●"/>
            </a:pPr>
            <a:r>
              <a:rPr b="1" lang="es" sz="1700">
                <a:solidFill>
                  <a:schemeClr val="dk2"/>
                </a:solidFill>
                <a:latin typeface="Playfair Display"/>
                <a:ea typeface="Playfair Display"/>
                <a:cs typeface="Playfair Display"/>
                <a:sym typeface="Playfair Display"/>
              </a:rPr>
              <a:t>At the </a:t>
            </a:r>
            <a:r>
              <a:rPr b="1" i="1" lang="es" sz="1700">
                <a:solidFill>
                  <a:schemeClr val="dk2"/>
                </a:solidFill>
                <a:latin typeface="Playfair Display"/>
                <a:ea typeface="Playfair Display"/>
                <a:cs typeface="Playfair Display"/>
                <a:sym typeface="Playfair Display"/>
              </a:rPr>
              <a:t>Archeological Museum</a:t>
            </a:r>
            <a:endParaRPr b="1" i="1" sz="1700">
              <a:solidFill>
                <a:schemeClr val="dk2"/>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b="1" i="1" sz="1700">
              <a:solidFill>
                <a:schemeClr val="dk2"/>
              </a:solidFill>
              <a:latin typeface="Playfair Display"/>
              <a:ea typeface="Playfair Display"/>
              <a:cs typeface="Playfair Display"/>
              <a:sym typeface="Playfair Display"/>
            </a:endParaRPr>
          </a:p>
          <a:p>
            <a:pPr indent="-336550" lvl="0" marL="457200" rtl="0" algn="l">
              <a:spcBef>
                <a:spcPts val="0"/>
              </a:spcBef>
              <a:spcAft>
                <a:spcPts val="0"/>
              </a:spcAft>
              <a:buClr>
                <a:schemeClr val="dk2"/>
              </a:buClr>
              <a:buSzPts val="1700"/>
              <a:buFont typeface="Playfair Display"/>
              <a:buChar char="●"/>
            </a:pPr>
            <a:r>
              <a:rPr b="1" lang="es" sz="1700">
                <a:solidFill>
                  <a:schemeClr val="dk2"/>
                </a:solidFill>
                <a:latin typeface="Playfair Display"/>
                <a:ea typeface="Playfair Display"/>
                <a:cs typeface="Playfair Display"/>
                <a:sym typeface="Playfair Display"/>
              </a:rPr>
              <a:t>Sightseeing</a:t>
            </a:r>
            <a:endParaRPr b="1" sz="1700">
              <a:solidFill>
                <a:schemeClr val="dk2"/>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b="1" sz="1700">
              <a:solidFill>
                <a:schemeClr val="dk2"/>
              </a:solidFill>
              <a:latin typeface="Playfair Display"/>
              <a:ea typeface="Playfair Display"/>
              <a:cs typeface="Playfair Display"/>
              <a:sym typeface="Playfair Display"/>
            </a:endParaRPr>
          </a:p>
          <a:p>
            <a:pPr indent="-336550" lvl="0" marL="457200" rtl="0" algn="l">
              <a:spcBef>
                <a:spcPts val="0"/>
              </a:spcBef>
              <a:spcAft>
                <a:spcPts val="0"/>
              </a:spcAft>
              <a:buClr>
                <a:schemeClr val="dk2"/>
              </a:buClr>
              <a:buSzPts val="1700"/>
              <a:buFont typeface="Playfair Display"/>
              <a:buChar char="●"/>
            </a:pPr>
            <a:r>
              <a:rPr b="1" lang="es" sz="1700">
                <a:solidFill>
                  <a:schemeClr val="dk2"/>
                </a:solidFill>
                <a:latin typeface="Playfair Display"/>
                <a:ea typeface="Playfair Display"/>
                <a:cs typeface="Playfair Display"/>
                <a:sym typeface="Playfair Display"/>
              </a:rPr>
              <a:t>Farewell dinner</a:t>
            </a:r>
            <a:endParaRPr b="1" sz="1700">
              <a:solidFill>
                <a:schemeClr val="dk2"/>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b="1" sz="1700">
              <a:solidFill>
                <a:schemeClr val="dk2"/>
              </a:solidFill>
              <a:latin typeface="Playfair Display"/>
              <a:ea typeface="Playfair Display"/>
              <a:cs typeface="Playfair Display"/>
              <a:sym typeface="Playfair Display"/>
            </a:endParaRPr>
          </a:p>
          <a:p>
            <a:pPr indent="-336550" lvl="0" marL="457200" rtl="0" algn="l">
              <a:spcBef>
                <a:spcPts val="0"/>
              </a:spcBef>
              <a:spcAft>
                <a:spcPts val="0"/>
              </a:spcAft>
              <a:buClr>
                <a:schemeClr val="dk2"/>
              </a:buClr>
              <a:buSzPts val="1700"/>
              <a:buFont typeface="Playfair Display"/>
              <a:buChar char="●"/>
            </a:pPr>
            <a:r>
              <a:rPr b="1" lang="es" sz="1700">
                <a:solidFill>
                  <a:schemeClr val="dk2"/>
                </a:solidFill>
                <a:latin typeface="Playfair Display"/>
                <a:ea typeface="Playfair Display"/>
                <a:cs typeface="Playfair Display"/>
                <a:sym typeface="Playfair Display"/>
              </a:rPr>
              <a:t>Certificate delivery</a:t>
            </a:r>
            <a:endParaRPr b="1" sz="1700">
              <a:solidFill>
                <a:schemeClr val="dk2"/>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b="1" sz="2100">
              <a:solidFill>
                <a:schemeClr val="dk2"/>
              </a:solidFill>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4"/>
          <p:cNvPicPr preferRelativeResize="0"/>
          <p:nvPr/>
        </p:nvPicPr>
        <p:blipFill>
          <a:blip r:embed="rId3">
            <a:alphaModFix/>
          </a:blip>
          <a:stretch>
            <a:fillRect/>
          </a:stretch>
        </p:blipFill>
        <p:spPr>
          <a:xfrm>
            <a:off x="152400" y="1692525"/>
            <a:ext cx="5869350" cy="3298575"/>
          </a:xfrm>
          <a:prstGeom prst="rect">
            <a:avLst/>
          </a:prstGeom>
          <a:noFill/>
          <a:ln cap="flat" cmpd="sng" w="19050">
            <a:solidFill>
              <a:schemeClr val="dk2"/>
            </a:solidFill>
            <a:prstDash val="solid"/>
            <a:round/>
            <a:headEnd len="sm" w="sm" type="none"/>
            <a:tailEnd len="sm" w="sm" type="none"/>
          </a:ln>
        </p:spPr>
      </p:pic>
      <p:pic>
        <p:nvPicPr>
          <p:cNvPr id="231" name="Google Shape;231;p34"/>
          <p:cNvPicPr preferRelativeResize="0"/>
          <p:nvPr/>
        </p:nvPicPr>
        <p:blipFill>
          <a:blip r:embed="rId4">
            <a:alphaModFix/>
          </a:blip>
          <a:stretch>
            <a:fillRect/>
          </a:stretch>
        </p:blipFill>
        <p:spPr>
          <a:xfrm rot="666424">
            <a:off x="5016350" y="127150"/>
            <a:ext cx="1516647" cy="2022222"/>
          </a:xfrm>
          <a:prstGeom prst="rect">
            <a:avLst/>
          </a:prstGeom>
          <a:noFill/>
          <a:ln cap="flat" cmpd="sng" w="19050">
            <a:solidFill>
              <a:schemeClr val="dk2"/>
            </a:solidFill>
            <a:prstDash val="solid"/>
            <a:round/>
            <a:headEnd len="sm" w="sm" type="none"/>
            <a:tailEnd len="sm" w="sm" type="none"/>
          </a:ln>
        </p:spPr>
      </p:pic>
      <p:pic>
        <p:nvPicPr>
          <p:cNvPr id="232" name="Google Shape;232;p34"/>
          <p:cNvPicPr preferRelativeResize="0"/>
          <p:nvPr/>
        </p:nvPicPr>
        <p:blipFill>
          <a:blip r:embed="rId5">
            <a:alphaModFix/>
          </a:blip>
          <a:stretch>
            <a:fillRect/>
          </a:stretch>
        </p:blipFill>
        <p:spPr>
          <a:xfrm>
            <a:off x="6591775" y="152400"/>
            <a:ext cx="2231850" cy="4838700"/>
          </a:xfrm>
          <a:prstGeom prst="rect">
            <a:avLst/>
          </a:prstGeom>
          <a:noFill/>
          <a:ln cap="flat" cmpd="sng" w="19050">
            <a:solidFill>
              <a:schemeClr val="dk2"/>
            </a:solidFill>
            <a:prstDash val="solid"/>
            <a:round/>
            <a:headEnd len="sm" w="sm" type="none"/>
            <a:tailEnd len="sm" w="sm" type="none"/>
          </a:ln>
        </p:spPr>
      </p:pic>
      <p:pic>
        <p:nvPicPr>
          <p:cNvPr id="233" name="Google Shape;233;p34"/>
          <p:cNvPicPr preferRelativeResize="0"/>
          <p:nvPr/>
        </p:nvPicPr>
        <p:blipFill>
          <a:blip r:embed="rId6">
            <a:alphaModFix/>
          </a:blip>
          <a:stretch>
            <a:fillRect/>
          </a:stretch>
        </p:blipFill>
        <p:spPr>
          <a:xfrm rot="-981122">
            <a:off x="4837950" y="2457249"/>
            <a:ext cx="1588100" cy="2117476"/>
          </a:xfrm>
          <a:prstGeom prst="rect">
            <a:avLst/>
          </a:prstGeom>
          <a:noFill/>
          <a:ln cap="flat" cmpd="sng" w="19050">
            <a:solidFill>
              <a:srgbClr val="000000"/>
            </a:solidFill>
            <a:prstDash val="solid"/>
            <a:round/>
            <a:headEnd len="sm" w="sm" type="none"/>
            <a:tailEnd len="sm" w="sm" type="none"/>
          </a:ln>
        </p:spPr>
      </p:pic>
      <p:pic>
        <p:nvPicPr>
          <p:cNvPr id="234" name="Google Shape;234;p34"/>
          <p:cNvPicPr preferRelativeResize="0"/>
          <p:nvPr/>
        </p:nvPicPr>
        <p:blipFill rotWithShape="1">
          <a:blip r:embed="rId7">
            <a:alphaModFix/>
          </a:blip>
          <a:srcRect b="10704" l="0" r="0" t="10704"/>
          <a:stretch/>
        </p:blipFill>
        <p:spPr>
          <a:xfrm>
            <a:off x="2429563" y="350225"/>
            <a:ext cx="2231852" cy="2338752"/>
          </a:xfrm>
          <a:prstGeom prst="rect">
            <a:avLst/>
          </a:prstGeom>
          <a:noFill/>
          <a:ln cap="flat" cmpd="sng" w="19050">
            <a:solidFill>
              <a:schemeClr val="dk2"/>
            </a:solidFill>
            <a:prstDash val="solid"/>
            <a:round/>
            <a:headEnd len="sm" w="sm" type="none"/>
            <a:tailEnd len="sm" w="sm" type="none"/>
          </a:ln>
        </p:spPr>
      </p:pic>
      <p:pic>
        <p:nvPicPr>
          <p:cNvPr id="235" name="Google Shape;235;p34"/>
          <p:cNvPicPr preferRelativeResize="0"/>
          <p:nvPr/>
        </p:nvPicPr>
        <p:blipFill>
          <a:blip r:embed="rId8">
            <a:alphaModFix/>
          </a:blip>
          <a:stretch>
            <a:fillRect/>
          </a:stretch>
        </p:blipFill>
        <p:spPr>
          <a:xfrm>
            <a:off x="364875" y="152400"/>
            <a:ext cx="1963626" cy="147272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5"/>
          <p:cNvPicPr preferRelativeResize="0"/>
          <p:nvPr/>
        </p:nvPicPr>
        <p:blipFill>
          <a:blip r:embed="rId3">
            <a:alphaModFix/>
          </a:blip>
          <a:stretch>
            <a:fillRect/>
          </a:stretch>
        </p:blipFill>
        <p:spPr>
          <a:xfrm rot="-512825">
            <a:off x="392401" y="257538"/>
            <a:ext cx="1971576" cy="4273879"/>
          </a:xfrm>
          <a:prstGeom prst="rect">
            <a:avLst/>
          </a:prstGeom>
          <a:noFill/>
          <a:ln cap="flat" cmpd="sng" w="28575">
            <a:solidFill>
              <a:srgbClr val="4A86E8"/>
            </a:solidFill>
            <a:prstDash val="solid"/>
            <a:round/>
            <a:headEnd len="sm" w="sm" type="none"/>
            <a:tailEnd len="sm" w="sm" type="none"/>
          </a:ln>
        </p:spPr>
      </p:pic>
      <p:pic>
        <p:nvPicPr>
          <p:cNvPr id="241" name="Google Shape;241;p35"/>
          <p:cNvPicPr preferRelativeResize="0"/>
          <p:nvPr/>
        </p:nvPicPr>
        <p:blipFill>
          <a:blip r:embed="rId4">
            <a:alphaModFix/>
          </a:blip>
          <a:stretch>
            <a:fillRect/>
          </a:stretch>
        </p:blipFill>
        <p:spPr>
          <a:xfrm rot="781570">
            <a:off x="2885125" y="200376"/>
            <a:ext cx="1757676" cy="3810228"/>
          </a:xfrm>
          <a:prstGeom prst="rect">
            <a:avLst/>
          </a:prstGeom>
          <a:noFill/>
          <a:ln cap="flat" cmpd="sng" w="28575">
            <a:solidFill>
              <a:srgbClr val="4A86E8"/>
            </a:solidFill>
            <a:prstDash val="solid"/>
            <a:round/>
            <a:headEnd len="sm" w="sm" type="none"/>
            <a:tailEnd len="sm" w="sm" type="none"/>
          </a:ln>
        </p:spPr>
      </p:pic>
      <p:pic>
        <p:nvPicPr>
          <p:cNvPr id="242" name="Google Shape;242;p35"/>
          <p:cNvPicPr preferRelativeResize="0"/>
          <p:nvPr/>
        </p:nvPicPr>
        <p:blipFill>
          <a:blip r:embed="rId5">
            <a:alphaModFix/>
          </a:blip>
          <a:stretch>
            <a:fillRect/>
          </a:stretch>
        </p:blipFill>
        <p:spPr>
          <a:xfrm>
            <a:off x="4921475" y="384726"/>
            <a:ext cx="3566501" cy="1645249"/>
          </a:xfrm>
          <a:prstGeom prst="rect">
            <a:avLst/>
          </a:prstGeom>
          <a:noFill/>
          <a:ln cap="flat" cmpd="sng" w="28575">
            <a:solidFill>
              <a:srgbClr val="4A86E8"/>
            </a:solidFill>
            <a:prstDash val="solid"/>
            <a:round/>
            <a:headEnd len="sm" w="sm" type="none"/>
            <a:tailEnd len="sm" w="sm" type="none"/>
          </a:ln>
        </p:spPr>
      </p:pic>
      <p:pic>
        <p:nvPicPr>
          <p:cNvPr id="243" name="Google Shape;243;p35"/>
          <p:cNvPicPr preferRelativeResize="0"/>
          <p:nvPr/>
        </p:nvPicPr>
        <p:blipFill>
          <a:blip r:embed="rId6">
            <a:alphaModFix/>
          </a:blip>
          <a:stretch>
            <a:fillRect/>
          </a:stretch>
        </p:blipFill>
        <p:spPr>
          <a:xfrm>
            <a:off x="2211027" y="340925"/>
            <a:ext cx="875848" cy="1313772"/>
          </a:xfrm>
          <a:prstGeom prst="rect">
            <a:avLst/>
          </a:prstGeom>
          <a:noFill/>
          <a:ln cap="flat" cmpd="sng" w="28575">
            <a:solidFill>
              <a:srgbClr val="FFFF00"/>
            </a:solidFill>
            <a:prstDash val="solid"/>
            <a:round/>
            <a:headEnd len="sm" w="sm" type="none"/>
            <a:tailEnd len="sm" w="sm" type="none"/>
          </a:ln>
        </p:spPr>
      </p:pic>
      <p:pic>
        <p:nvPicPr>
          <p:cNvPr id="244" name="Google Shape;244;p35"/>
          <p:cNvPicPr preferRelativeResize="0"/>
          <p:nvPr/>
        </p:nvPicPr>
        <p:blipFill>
          <a:blip r:embed="rId7">
            <a:alphaModFix/>
          </a:blip>
          <a:stretch>
            <a:fillRect/>
          </a:stretch>
        </p:blipFill>
        <p:spPr>
          <a:xfrm>
            <a:off x="4921475" y="2233775"/>
            <a:ext cx="3843776" cy="1771749"/>
          </a:xfrm>
          <a:prstGeom prst="rect">
            <a:avLst/>
          </a:prstGeom>
          <a:noFill/>
          <a:ln cap="flat" cmpd="sng" w="28575">
            <a:solidFill>
              <a:srgbClr val="4A86E8"/>
            </a:solidFill>
            <a:prstDash val="solid"/>
            <a:round/>
            <a:headEnd len="sm" w="sm" type="none"/>
            <a:tailEnd len="sm" w="sm" type="none"/>
          </a:ln>
        </p:spPr>
      </p:pic>
      <p:pic>
        <p:nvPicPr>
          <p:cNvPr id="245" name="Google Shape;245;p35"/>
          <p:cNvPicPr preferRelativeResize="0"/>
          <p:nvPr/>
        </p:nvPicPr>
        <p:blipFill>
          <a:blip r:embed="rId8">
            <a:alphaModFix/>
          </a:blip>
          <a:stretch>
            <a:fillRect/>
          </a:stretch>
        </p:blipFill>
        <p:spPr>
          <a:xfrm>
            <a:off x="2670625" y="3392222"/>
            <a:ext cx="3566501" cy="1645254"/>
          </a:xfrm>
          <a:prstGeom prst="rect">
            <a:avLst/>
          </a:prstGeom>
          <a:noFill/>
          <a:ln cap="flat" cmpd="sng" w="28575">
            <a:solidFill>
              <a:srgbClr val="1155CC"/>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6"/>
          <p:cNvPicPr preferRelativeResize="0"/>
          <p:nvPr/>
        </p:nvPicPr>
        <p:blipFill>
          <a:blip r:embed="rId3">
            <a:alphaModFix/>
          </a:blip>
          <a:stretch>
            <a:fillRect/>
          </a:stretch>
        </p:blipFill>
        <p:spPr>
          <a:xfrm>
            <a:off x="4933625" y="112826"/>
            <a:ext cx="4113200" cy="1897225"/>
          </a:xfrm>
          <a:prstGeom prst="rect">
            <a:avLst/>
          </a:prstGeom>
          <a:noFill/>
          <a:ln cap="flat" cmpd="sng" w="28575">
            <a:solidFill>
              <a:srgbClr val="4A86E8"/>
            </a:solidFill>
            <a:prstDash val="solid"/>
            <a:round/>
            <a:headEnd len="sm" w="sm" type="none"/>
            <a:tailEnd len="sm" w="sm" type="none"/>
          </a:ln>
        </p:spPr>
      </p:pic>
      <p:pic>
        <p:nvPicPr>
          <p:cNvPr id="251" name="Google Shape;251;p36"/>
          <p:cNvPicPr preferRelativeResize="0"/>
          <p:nvPr/>
        </p:nvPicPr>
        <p:blipFill>
          <a:blip r:embed="rId4">
            <a:alphaModFix/>
          </a:blip>
          <a:stretch>
            <a:fillRect/>
          </a:stretch>
        </p:blipFill>
        <p:spPr>
          <a:xfrm rot="594299">
            <a:off x="2295021" y="474850"/>
            <a:ext cx="3453159" cy="1592972"/>
          </a:xfrm>
          <a:prstGeom prst="rect">
            <a:avLst/>
          </a:prstGeom>
          <a:noFill/>
          <a:ln cap="flat" cmpd="sng" w="28575">
            <a:solidFill>
              <a:srgbClr val="1155CC"/>
            </a:solidFill>
            <a:prstDash val="solid"/>
            <a:round/>
            <a:headEnd len="sm" w="sm" type="none"/>
            <a:tailEnd len="sm" w="sm" type="none"/>
          </a:ln>
        </p:spPr>
      </p:pic>
      <p:pic>
        <p:nvPicPr>
          <p:cNvPr id="252" name="Google Shape;252;p36"/>
          <p:cNvPicPr preferRelativeResize="0"/>
          <p:nvPr/>
        </p:nvPicPr>
        <p:blipFill>
          <a:blip r:embed="rId5">
            <a:alphaModFix/>
          </a:blip>
          <a:stretch>
            <a:fillRect/>
          </a:stretch>
        </p:blipFill>
        <p:spPr>
          <a:xfrm rot="-599038">
            <a:off x="6513724" y="1900899"/>
            <a:ext cx="2067992" cy="2757323"/>
          </a:xfrm>
          <a:prstGeom prst="rect">
            <a:avLst/>
          </a:prstGeom>
          <a:noFill/>
          <a:ln cap="flat" cmpd="sng" w="28575">
            <a:solidFill>
              <a:srgbClr val="1155CC"/>
            </a:solidFill>
            <a:prstDash val="solid"/>
            <a:round/>
            <a:headEnd len="sm" w="sm" type="none"/>
            <a:tailEnd len="sm" w="sm" type="none"/>
          </a:ln>
        </p:spPr>
      </p:pic>
      <p:pic>
        <p:nvPicPr>
          <p:cNvPr id="253" name="Google Shape;253;p36"/>
          <p:cNvPicPr preferRelativeResize="0"/>
          <p:nvPr/>
        </p:nvPicPr>
        <p:blipFill>
          <a:blip r:embed="rId6">
            <a:alphaModFix/>
          </a:blip>
          <a:stretch>
            <a:fillRect/>
          </a:stretch>
        </p:blipFill>
        <p:spPr>
          <a:xfrm>
            <a:off x="1537500" y="2773700"/>
            <a:ext cx="4872123" cy="2247550"/>
          </a:xfrm>
          <a:prstGeom prst="rect">
            <a:avLst/>
          </a:prstGeom>
          <a:noFill/>
          <a:ln cap="flat" cmpd="sng" w="28575">
            <a:solidFill>
              <a:srgbClr val="1155CC"/>
            </a:solidFill>
            <a:prstDash val="solid"/>
            <a:round/>
            <a:headEnd len="sm" w="sm" type="none"/>
            <a:tailEnd len="sm" w="sm" type="none"/>
          </a:ln>
        </p:spPr>
      </p:pic>
      <p:sp>
        <p:nvSpPr>
          <p:cNvPr id="254" name="Google Shape;254;p36"/>
          <p:cNvSpPr txBox="1"/>
          <p:nvPr/>
        </p:nvSpPr>
        <p:spPr>
          <a:xfrm>
            <a:off x="396275" y="189725"/>
            <a:ext cx="2052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Change of Guard</a:t>
            </a:r>
            <a:endParaRPr b="1" i="1" sz="1300">
              <a:latin typeface="Playfair Display"/>
              <a:ea typeface="Playfair Display"/>
              <a:cs typeface="Playfair Display"/>
              <a:sym typeface="Playfair Display"/>
            </a:endParaRPr>
          </a:p>
          <a:p>
            <a:pPr indent="-311150" lvl="0" marL="457200" rtl="0" algn="l">
              <a:spcBef>
                <a:spcPts val="0"/>
              </a:spcBef>
              <a:spcAft>
                <a:spcPts val="0"/>
              </a:spcAft>
              <a:buClr>
                <a:schemeClr val="dk2"/>
              </a:buClr>
              <a:buSzPts val="1300"/>
              <a:buFont typeface="Playfair Display"/>
              <a:buChar char="➢"/>
            </a:pPr>
            <a:r>
              <a:rPr b="1" i="1" lang="es" sz="1300">
                <a:solidFill>
                  <a:schemeClr val="dk2"/>
                </a:solidFill>
                <a:latin typeface="Playfair Display"/>
                <a:ea typeface="Playfair Display"/>
                <a:cs typeface="Playfair Display"/>
                <a:sym typeface="Playfair Display"/>
              </a:rPr>
              <a:t>Akropolis</a:t>
            </a:r>
            <a:endParaRPr b="1" i="1" sz="1300">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Kerameikos</a:t>
            </a:r>
            <a:endParaRPr b="1" i="1" sz="1300">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Aristotle School</a:t>
            </a:r>
            <a:endParaRPr b="1" i="1" sz="1300">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Licabeto Hill</a:t>
            </a:r>
            <a:endParaRPr b="1" i="1" sz="1300">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Zeus Temple</a:t>
            </a:r>
            <a:endParaRPr b="1" i="1" sz="1300">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Agora</a:t>
            </a:r>
            <a:endParaRPr b="1" i="1" sz="1300">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Monastiraki</a:t>
            </a:r>
            <a:endParaRPr b="1" i="1" sz="1300">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Filopappou Hill</a:t>
            </a:r>
            <a:endParaRPr b="1" i="1" sz="1300">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Syntagma</a:t>
            </a:r>
            <a:endParaRPr b="1" i="1" sz="1300">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Plaka</a:t>
            </a:r>
            <a:endParaRPr b="1" i="1" sz="1300">
              <a:latin typeface="Playfair Display"/>
              <a:ea typeface="Playfair Display"/>
              <a:cs typeface="Playfair Display"/>
              <a:sym typeface="Playfair Display"/>
            </a:endParaRPr>
          </a:p>
          <a:p>
            <a:pPr indent="-311150" lvl="0" marL="457200" rtl="0" algn="l">
              <a:spcBef>
                <a:spcPts val="0"/>
              </a:spcBef>
              <a:spcAft>
                <a:spcPts val="0"/>
              </a:spcAft>
              <a:buSzPts val="1300"/>
              <a:buFont typeface="Playfair Display"/>
              <a:buChar char="➢"/>
            </a:pPr>
            <a:r>
              <a:rPr b="1" i="1" lang="es" sz="1300">
                <a:latin typeface="Playfair Display"/>
                <a:ea typeface="Playfair Display"/>
                <a:cs typeface="Playfair Display"/>
                <a:sym typeface="Playfair Display"/>
              </a:rPr>
              <a:t>……</a:t>
            </a:r>
            <a:endParaRPr b="1" i="1" sz="1300">
              <a:latin typeface="Playfair Display"/>
              <a:ea typeface="Playfair Display"/>
              <a:cs typeface="Playfair Display"/>
              <a:sym typeface="Playfair Displ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7"/>
          <p:cNvPicPr preferRelativeResize="0"/>
          <p:nvPr/>
        </p:nvPicPr>
        <p:blipFill>
          <a:blip r:embed="rId3">
            <a:alphaModFix/>
          </a:blip>
          <a:stretch>
            <a:fillRect/>
          </a:stretch>
        </p:blipFill>
        <p:spPr>
          <a:xfrm rot="6">
            <a:off x="3732325" y="2346026"/>
            <a:ext cx="2005600" cy="2674123"/>
          </a:xfrm>
          <a:prstGeom prst="rect">
            <a:avLst/>
          </a:prstGeom>
          <a:noFill/>
          <a:ln cap="flat" cmpd="sng" w="38100">
            <a:solidFill>
              <a:schemeClr val="dk2"/>
            </a:solidFill>
            <a:prstDash val="solid"/>
            <a:round/>
            <a:headEnd len="sm" w="sm" type="none"/>
            <a:tailEnd len="sm" w="sm" type="none"/>
          </a:ln>
        </p:spPr>
      </p:pic>
      <p:pic>
        <p:nvPicPr>
          <p:cNvPr id="260" name="Google Shape;260;p37"/>
          <p:cNvPicPr preferRelativeResize="0"/>
          <p:nvPr/>
        </p:nvPicPr>
        <p:blipFill>
          <a:blip r:embed="rId4">
            <a:alphaModFix/>
          </a:blip>
          <a:stretch>
            <a:fillRect/>
          </a:stretch>
        </p:blipFill>
        <p:spPr>
          <a:xfrm rot="-843474">
            <a:off x="6230194" y="2702026"/>
            <a:ext cx="1772688" cy="2363574"/>
          </a:xfrm>
          <a:prstGeom prst="rect">
            <a:avLst/>
          </a:prstGeom>
          <a:noFill/>
          <a:ln cap="flat" cmpd="sng" w="38100">
            <a:solidFill>
              <a:schemeClr val="dk2"/>
            </a:solidFill>
            <a:prstDash val="solid"/>
            <a:round/>
            <a:headEnd len="sm" w="sm" type="none"/>
            <a:tailEnd len="sm" w="sm" type="none"/>
          </a:ln>
        </p:spPr>
      </p:pic>
      <p:sp>
        <p:nvSpPr>
          <p:cNvPr id="261" name="Google Shape;261;p37"/>
          <p:cNvSpPr txBox="1"/>
          <p:nvPr/>
        </p:nvSpPr>
        <p:spPr>
          <a:xfrm>
            <a:off x="257625" y="4458800"/>
            <a:ext cx="353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600">
                <a:solidFill>
                  <a:srgbClr val="0000FF"/>
                </a:solidFill>
                <a:latin typeface="Playfair Display"/>
                <a:ea typeface="Playfair Display"/>
                <a:cs typeface="Playfair Display"/>
                <a:sym typeface="Playfair Display"/>
              </a:rPr>
              <a:t>Special cake with the project logo</a:t>
            </a:r>
            <a:r>
              <a:rPr b="1" lang="es" sz="1600">
                <a:latin typeface="Playfair Display"/>
                <a:ea typeface="Playfair Display"/>
                <a:cs typeface="Playfair Display"/>
                <a:sym typeface="Playfair Display"/>
              </a:rPr>
              <a:t>!</a:t>
            </a:r>
            <a:endParaRPr b="1" sz="1600">
              <a:latin typeface="Playfair Display"/>
              <a:ea typeface="Playfair Display"/>
              <a:cs typeface="Playfair Display"/>
              <a:sym typeface="Playfair Display"/>
            </a:endParaRPr>
          </a:p>
        </p:txBody>
      </p:sp>
      <p:pic>
        <p:nvPicPr>
          <p:cNvPr id="262" name="Google Shape;262;p37"/>
          <p:cNvPicPr preferRelativeResize="0"/>
          <p:nvPr/>
        </p:nvPicPr>
        <p:blipFill rotWithShape="1">
          <a:blip r:embed="rId5">
            <a:alphaModFix/>
          </a:blip>
          <a:srcRect b="12796" l="0" r="12526" t="24781"/>
          <a:stretch/>
        </p:blipFill>
        <p:spPr>
          <a:xfrm rot="-961785">
            <a:off x="4689324" y="198125"/>
            <a:ext cx="1382750" cy="2138856"/>
          </a:xfrm>
          <a:prstGeom prst="rect">
            <a:avLst/>
          </a:prstGeom>
          <a:noFill/>
          <a:ln cap="flat" cmpd="sng" w="19050">
            <a:solidFill>
              <a:srgbClr val="000000"/>
            </a:solidFill>
            <a:prstDash val="solid"/>
            <a:round/>
            <a:headEnd len="sm" w="sm" type="none"/>
            <a:tailEnd len="sm" w="sm" type="none"/>
          </a:ln>
        </p:spPr>
      </p:pic>
      <p:pic>
        <p:nvPicPr>
          <p:cNvPr id="263" name="Google Shape;263;p37"/>
          <p:cNvPicPr preferRelativeResize="0"/>
          <p:nvPr/>
        </p:nvPicPr>
        <p:blipFill rotWithShape="1">
          <a:blip r:embed="rId6">
            <a:alphaModFix/>
          </a:blip>
          <a:srcRect b="22870" l="0" r="17457" t="14488"/>
          <a:stretch/>
        </p:blipFill>
        <p:spPr>
          <a:xfrm rot="453767">
            <a:off x="2648949" y="334888"/>
            <a:ext cx="1488352" cy="2277449"/>
          </a:xfrm>
          <a:prstGeom prst="rect">
            <a:avLst/>
          </a:prstGeom>
          <a:noFill/>
          <a:ln cap="flat" cmpd="sng" w="38100">
            <a:solidFill>
              <a:schemeClr val="dk2"/>
            </a:solidFill>
            <a:prstDash val="solid"/>
            <a:round/>
            <a:headEnd len="sm" w="sm" type="none"/>
            <a:tailEnd len="sm" w="sm" type="none"/>
          </a:ln>
        </p:spPr>
      </p:pic>
      <p:pic>
        <p:nvPicPr>
          <p:cNvPr id="264" name="Google Shape;264;p37"/>
          <p:cNvPicPr preferRelativeResize="0"/>
          <p:nvPr/>
        </p:nvPicPr>
        <p:blipFill rotWithShape="1">
          <a:blip r:embed="rId7">
            <a:alphaModFix/>
          </a:blip>
          <a:srcRect b="15960" l="0" r="0" t="13512"/>
          <a:stretch/>
        </p:blipFill>
        <p:spPr>
          <a:xfrm rot="477929">
            <a:off x="6160396" y="132877"/>
            <a:ext cx="1317607" cy="2014424"/>
          </a:xfrm>
          <a:prstGeom prst="rect">
            <a:avLst/>
          </a:prstGeom>
          <a:noFill/>
          <a:ln cap="flat" cmpd="sng" w="38100">
            <a:solidFill>
              <a:schemeClr val="dk2"/>
            </a:solidFill>
            <a:prstDash val="solid"/>
            <a:round/>
            <a:headEnd len="sm" w="sm" type="none"/>
            <a:tailEnd len="sm" w="sm" type="none"/>
          </a:ln>
        </p:spPr>
      </p:pic>
      <p:pic>
        <p:nvPicPr>
          <p:cNvPr id="265" name="Google Shape;265;p37"/>
          <p:cNvPicPr preferRelativeResize="0"/>
          <p:nvPr/>
        </p:nvPicPr>
        <p:blipFill rotWithShape="1">
          <a:blip r:embed="rId8">
            <a:alphaModFix/>
          </a:blip>
          <a:srcRect b="10891" l="0" r="0" t="18015"/>
          <a:stretch/>
        </p:blipFill>
        <p:spPr>
          <a:xfrm>
            <a:off x="572125" y="386200"/>
            <a:ext cx="1501599" cy="2314176"/>
          </a:xfrm>
          <a:prstGeom prst="rect">
            <a:avLst/>
          </a:prstGeom>
          <a:noFill/>
          <a:ln cap="flat" cmpd="sng" w="38100">
            <a:solidFill>
              <a:schemeClr val="dk2"/>
            </a:solidFill>
            <a:prstDash val="solid"/>
            <a:round/>
            <a:headEnd len="sm" w="sm" type="none"/>
            <a:tailEnd len="sm" w="sm" type="none"/>
          </a:ln>
        </p:spPr>
      </p:pic>
      <p:pic>
        <p:nvPicPr>
          <p:cNvPr id="266" name="Google Shape;266;p37"/>
          <p:cNvPicPr preferRelativeResize="0"/>
          <p:nvPr/>
        </p:nvPicPr>
        <p:blipFill rotWithShape="1">
          <a:blip r:embed="rId9">
            <a:alphaModFix/>
          </a:blip>
          <a:srcRect b="11174" l="0" r="0" t="0"/>
          <a:stretch/>
        </p:blipFill>
        <p:spPr>
          <a:xfrm rot="-384956">
            <a:off x="1391155" y="1824668"/>
            <a:ext cx="1275942" cy="2456915"/>
          </a:xfrm>
          <a:prstGeom prst="rect">
            <a:avLst/>
          </a:prstGeom>
          <a:noFill/>
          <a:ln cap="flat" cmpd="sng" w="38100">
            <a:solidFill>
              <a:schemeClr val="dk2"/>
            </a:solidFill>
            <a:prstDash val="solid"/>
            <a:round/>
            <a:headEnd len="sm" w="sm" type="none"/>
            <a:tailEnd len="sm" w="sm" type="none"/>
          </a:ln>
        </p:spPr>
      </p:pic>
      <p:pic>
        <p:nvPicPr>
          <p:cNvPr id="267" name="Google Shape;267;p37"/>
          <p:cNvPicPr preferRelativeResize="0"/>
          <p:nvPr/>
        </p:nvPicPr>
        <p:blipFill rotWithShape="1">
          <a:blip r:embed="rId10">
            <a:alphaModFix/>
          </a:blip>
          <a:srcRect b="0" l="0" r="0" t="19768"/>
          <a:stretch/>
        </p:blipFill>
        <p:spPr>
          <a:xfrm>
            <a:off x="7528175" y="126950"/>
            <a:ext cx="1275951" cy="2219077"/>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38"/>
          <p:cNvPicPr preferRelativeResize="0"/>
          <p:nvPr/>
        </p:nvPicPr>
        <p:blipFill rotWithShape="1">
          <a:blip r:embed="rId3">
            <a:alphaModFix/>
          </a:blip>
          <a:srcRect b="12093" l="0" r="0" t="13257"/>
          <a:stretch/>
        </p:blipFill>
        <p:spPr>
          <a:xfrm rot="-600676">
            <a:off x="1113122" y="353032"/>
            <a:ext cx="2601031" cy="4513936"/>
          </a:xfrm>
          <a:prstGeom prst="rect">
            <a:avLst/>
          </a:prstGeom>
          <a:noFill/>
          <a:ln>
            <a:noFill/>
          </a:ln>
        </p:spPr>
      </p:pic>
      <p:sp>
        <p:nvSpPr>
          <p:cNvPr id="273" name="Google Shape;273;p38"/>
          <p:cNvSpPr txBox="1"/>
          <p:nvPr/>
        </p:nvSpPr>
        <p:spPr>
          <a:xfrm>
            <a:off x="3865900" y="298675"/>
            <a:ext cx="47784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 sz="1800">
                <a:latin typeface="Playfair Display"/>
                <a:ea typeface="Playfair Display"/>
                <a:cs typeface="Playfair Display"/>
                <a:sym typeface="Playfair Display"/>
              </a:rPr>
              <a:t>We came across </a:t>
            </a:r>
            <a:r>
              <a:rPr b="1" i="1" lang="es" sz="1800">
                <a:solidFill>
                  <a:srgbClr val="FF0000"/>
                </a:solidFill>
                <a:latin typeface="Playfair Display"/>
                <a:ea typeface="Playfair Display"/>
                <a:cs typeface="Playfair Display"/>
                <a:sym typeface="Playfair Display"/>
              </a:rPr>
              <a:t>Ana Remesal</a:t>
            </a:r>
            <a:r>
              <a:rPr b="1" i="1" lang="es" sz="1800">
                <a:latin typeface="Playfair Display"/>
                <a:ea typeface="Playfair Display"/>
                <a:cs typeface="Playfair Display"/>
                <a:sym typeface="Playfair Display"/>
              </a:rPr>
              <a:t>, PhD in Education Developmental Psychology at Barcelona University and had a conversation about the teaching-learning process in </a:t>
            </a:r>
            <a:r>
              <a:rPr b="1" i="1" lang="es" sz="1800">
                <a:solidFill>
                  <a:srgbClr val="0000FF"/>
                </a:solidFill>
                <a:latin typeface="Playfair Display"/>
                <a:ea typeface="Playfair Display"/>
                <a:cs typeface="Playfair Display"/>
                <a:sym typeface="Playfair Display"/>
              </a:rPr>
              <a:t>virtual and blended environments</a:t>
            </a:r>
            <a:r>
              <a:rPr b="1" i="1" lang="es" sz="1800">
                <a:latin typeface="Playfair Display"/>
                <a:ea typeface="Playfair Display"/>
                <a:cs typeface="Playfair Display"/>
                <a:sym typeface="Playfair Display"/>
              </a:rPr>
              <a:t>, we shared experiences in relation to our students behaviour in a technologically changing society, to software, evaluation techniques and the use or not of Catalan in the classroom.</a:t>
            </a:r>
            <a:endParaRPr b="1" i="1" sz="1800">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9"/>
          <p:cNvSpPr txBox="1"/>
          <p:nvPr/>
        </p:nvSpPr>
        <p:spPr>
          <a:xfrm>
            <a:off x="2568975" y="181875"/>
            <a:ext cx="456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 sz="2100">
                <a:solidFill>
                  <a:srgbClr val="1155CC"/>
                </a:solidFill>
                <a:latin typeface="Playfair Display"/>
                <a:ea typeface="Playfair Display"/>
                <a:cs typeface="Playfair Display"/>
                <a:sym typeface="Playfair Display"/>
              </a:rPr>
              <a:t>Still learning onboard!</a:t>
            </a:r>
            <a:endParaRPr b="1" i="1" sz="21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i="1" lang="es" sz="2100">
                <a:solidFill>
                  <a:srgbClr val="1155CC"/>
                </a:solidFill>
                <a:latin typeface="Playfair Display"/>
                <a:ea typeface="Playfair Display"/>
                <a:cs typeface="Playfair Display"/>
                <a:sym typeface="Playfair Display"/>
              </a:rPr>
              <a:t>A good chance to </a:t>
            </a:r>
            <a:r>
              <a:rPr b="1" i="1" lang="es" sz="2100">
                <a:solidFill>
                  <a:srgbClr val="1155CC"/>
                </a:solidFill>
                <a:latin typeface="Playfair Display"/>
                <a:ea typeface="Playfair Display"/>
                <a:cs typeface="Playfair Display"/>
                <a:sym typeface="Playfair Display"/>
              </a:rPr>
              <a:t>browse</a:t>
            </a:r>
            <a:r>
              <a:rPr b="1" i="1" lang="es" sz="2100">
                <a:solidFill>
                  <a:srgbClr val="1155CC"/>
                </a:solidFill>
                <a:latin typeface="Playfair Display"/>
                <a:ea typeface="Playfair Display"/>
                <a:cs typeface="Playfair Display"/>
                <a:sym typeface="Playfair Display"/>
              </a:rPr>
              <a:t> an airport magazine, practise English or Greek</a:t>
            </a:r>
            <a:endParaRPr b="1" i="1" sz="2100">
              <a:solidFill>
                <a:srgbClr val="1155CC"/>
              </a:solidFill>
              <a:latin typeface="Playfair Display"/>
              <a:ea typeface="Playfair Display"/>
              <a:cs typeface="Playfair Display"/>
              <a:sym typeface="Playfair Display"/>
            </a:endParaRPr>
          </a:p>
        </p:txBody>
      </p:sp>
      <p:pic>
        <p:nvPicPr>
          <p:cNvPr id="279" name="Google Shape;279;p39"/>
          <p:cNvPicPr preferRelativeResize="0"/>
          <p:nvPr/>
        </p:nvPicPr>
        <p:blipFill rotWithShape="1">
          <a:blip r:embed="rId3">
            <a:alphaModFix/>
          </a:blip>
          <a:srcRect b="-675" l="-1750" r="1750" t="23882"/>
          <a:stretch/>
        </p:blipFill>
        <p:spPr>
          <a:xfrm rot="623227">
            <a:off x="2227032" y="1796690"/>
            <a:ext cx="1928984" cy="2984672"/>
          </a:xfrm>
          <a:prstGeom prst="rect">
            <a:avLst/>
          </a:prstGeom>
          <a:noFill/>
          <a:ln cap="flat" cmpd="sng" w="38100">
            <a:solidFill>
              <a:schemeClr val="dk1"/>
            </a:solidFill>
            <a:prstDash val="solid"/>
            <a:round/>
            <a:headEnd len="sm" w="sm" type="none"/>
            <a:tailEnd len="sm" w="sm" type="none"/>
          </a:ln>
        </p:spPr>
      </p:pic>
      <p:pic>
        <p:nvPicPr>
          <p:cNvPr id="280" name="Google Shape;280;p39"/>
          <p:cNvPicPr preferRelativeResize="0"/>
          <p:nvPr/>
        </p:nvPicPr>
        <p:blipFill>
          <a:blip r:embed="rId4">
            <a:alphaModFix/>
          </a:blip>
          <a:stretch>
            <a:fillRect/>
          </a:stretch>
        </p:blipFill>
        <p:spPr>
          <a:xfrm>
            <a:off x="475950" y="607063"/>
            <a:ext cx="1847710" cy="4005876"/>
          </a:xfrm>
          <a:prstGeom prst="rect">
            <a:avLst/>
          </a:prstGeom>
          <a:noFill/>
          <a:ln cap="flat" cmpd="sng" w="38100">
            <a:solidFill>
              <a:schemeClr val="dk1"/>
            </a:solidFill>
            <a:prstDash val="solid"/>
            <a:round/>
            <a:headEnd len="sm" w="sm" type="none"/>
            <a:tailEnd len="sm" w="sm" type="none"/>
          </a:ln>
        </p:spPr>
      </p:pic>
      <p:pic>
        <p:nvPicPr>
          <p:cNvPr id="281" name="Google Shape;281;p39"/>
          <p:cNvPicPr preferRelativeResize="0"/>
          <p:nvPr/>
        </p:nvPicPr>
        <p:blipFill rotWithShape="1">
          <a:blip r:embed="rId5">
            <a:alphaModFix/>
          </a:blip>
          <a:srcRect b="26297" l="0" r="0" t="0"/>
          <a:stretch/>
        </p:blipFill>
        <p:spPr>
          <a:xfrm rot="-307156">
            <a:off x="4743612" y="1812794"/>
            <a:ext cx="1847702" cy="2952457"/>
          </a:xfrm>
          <a:prstGeom prst="rect">
            <a:avLst/>
          </a:prstGeom>
          <a:noFill/>
          <a:ln cap="flat" cmpd="sng" w="38100">
            <a:solidFill>
              <a:schemeClr val="dk1"/>
            </a:solidFill>
            <a:prstDash val="solid"/>
            <a:round/>
            <a:headEnd len="sm" w="sm" type="none"/>
            <a:tailEnd len="sm" w="sm" type="none"/>
          </a:ln>
        </p:spPr>
      </p:pic>
      <p:pic>
        <p:nvPicPr>
          <p:cNvPr id="282" name="Google Shape;282;p39"/>
          <p:cNvPicPr preferRelativeResize="0"/>
          <p:nvPr/>
        </p:nvPicPr>
        <p:blipFill>
          <a:blip r:embed="rId6">
            <a:alphaModFix/>
          </a:blip>
          <a:stretch>
            <a:fillRect/>
          </a:stretch>
        </p:blipFill>
        <p:spPr>
          <a:xfrm rot="269114">
            <a:off x="6955572" y="1198559"/>
            <a:ext cx="1721156" cy="373148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40"/>
          <p:cNvPicPr preferRelativeResize="0"/>
          <p:nvPr/>
        </p:nvPicPr>
        <p:blipFill rotWithShape="1">
          <a:blip r:embed="rId3">
            <a:alphaModFix/>
          </a:blip>
          <a:srcRect b="17355" l="0" r="0" t="0"/>
          <a:stretch/>
        </p:blipFill>
        <p:spPr>
          <a:xfrm rot="-798638">
            <a:off x="774076" y="473924"/>
            <a:ext cx="4470174" cy="4126297"/>
          </a:xfrm>
          <a:prstGeom prst="rect">
            <a:avLst/>
          </a:prstGeom>
          <a:noFill/>
          <a:ln cap="flat" cmpd="sng" w="38100">
            <a:solidFill>
              <a:srgbClr val="FFFF00"/>
            </a:solidFill>
            <a:prstDash val="solid"/>
            <a:round/>
            <a:headEnd len="sm" w="sm" type="none"/>
            <a:tailEnd len="sm" w="sm" type="none"/>
          </a:ln>
        </p:spPr>
      </p:pic>
      <p:sp>
        <p:nvSpPr>
          <p:cNvPr id="288" name="Google Shape;288;p40"/>
          <p:cNvSpPr txBox="1"/>
          <p:nvPr/>
        </p:nvSpPr>
        <p:spPr>
          <a:xfrm>
            <a:off x="6118326" y="2739550"/>
            <a:ext cx="2602200" cy="1800900"/>
          </a:xfrm>
          <a:prstGeom prst="rect">
            <a:avLst/>
          </a:prstGeom>
          <a:noFill/>
          <a:ln cap="flat" cmpd="sng" w="9525">
            <a:solidFill>
              <a:srgbClr val="0000F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s" sz="2100">
                <a:solidFill>
                  <a:srgbClr val="0000FF"/>
                </a:solidFill>
                <a:highlight>
                  <a:srgbClr val="FFFFFF"/>
                </a:highlight>
                <a:latin typeface="Playfair Display"/>
                <a:ea typeface="Playfair Display"/>
                <a:cs typeface="Playfair Display"/>
                <a:sym typeface="Playfair Display"/>
              </a:rPr>
              <a:t>   The End</a:t>
            </a:r>
            <a:endParaRPr b="1" sz="2100">
              <a:solidFill>
                <a:srgbClr val="0000FF"/>
              </a:solidFill>
              <a:highlight>
                <a:srgbClr val="FFFFFF"/>
              </a:highlight>
              <a:latin typeface="Playfair Display"/>
              <a:ea typeface="Playfair Display"/>
              <a:cs typeface="Playfair Display"/>
              <a:sym typeface="Playfair Display"/>
            </a:endParaRPr>
          </a:p>
          <a:p>
            <a:pPr indent="0" lvl="0" marL="0" rtl="0" algn="l">
              <a:spcBef>
                <a:spcPts val="0"/>
              </a:spcBef>
              <a:spcAft>
                <a:spcPts val="0"/>
              </a:spcAft>
              <a:buNone/>
            </a:pPr>
            <a:r>
              <a:t/>
            </a:r>
            <a:endParaRPr b="1" sz="2100">
              <a:solidFill>
                <a:srgbClr val="0000FF"/>
              </a:solidFill>
              <a:highlight>
                <a:srgbClr val="FFFFFF"/>
              </a:highlight>
              <a:latin typeface="Playfair Display"/>
              <a:ea typeface="Playfair Display"/>
              <a:cs typeface="Playfair Display"/>
              <a:sym typeface="Playfair Display"/>
            </a:endParaRPr>
          </a:p>
          <a:p>
            <a:pPr indent="0" lvl="0" marL="0" rtl="0" algn="l">
              <a:spcBef>
                <a:spcPts val="0"/>
              </a:spcBef>
              <a:spcAft>
                <a:spcPts val="0"/>
              </a:spcAft>
              <a:buNone/>
            </a:pPr>
            <a:r>
              <a:rPr b="1" i="1" lang="es" sz="2100">
                <a:solidFill>
                  <a:srgbClr val="0000FF"/>
                </a:solidFill>
                <a:highlight>
                  <a:srgbClr val="FFFFFF"/>
                </a:highlight>
                <a:latin typeface="Playfair Display"/>
                <a:ea typeface="Playfair Display"/>
                <a:cs typeface="Playfair Display"/>
                <a:sym typeface="Playfair Display"/>
              </a:rPr>
              <a:t>Don’t forget your personal belongings!</a:t>
            </a:r>
            <a:endParaRPr b="1" i="1" sz="2100">
              <a:solidFill>
                <a:srgbClr val="0000FF"/>
              </a:solidFill>
              <a:highlight>
                <a:srgbClr val="FFFFFF"/>
              </a:highlight>
              <a:latin typeface="Playfair Display"/>
              <a:ea typeface="Playfair Display"/>
              <a:cs typeface="Playfair Display"/>
              <a:sym typeface="Playfair Display"/>
            </a:endParaRPr>
          </a:p>
        </p:txBody>
      </p:sp>
      <p:sp>
        <p:nvSpPr>
          <p:cNvPr id="289" name="Google Shape;289;p40"/>
          <p:cNvSpPr/>
          <p:nvPr/>
        </p:nvSpPr>
        <p:spPr>
          <a:xfrm>
            <a:off x="4658225" y="306925"/>
            <a:ext cx="4293000" cy="1285800"/>
          </a:xfrm>
          <a:prstGeom prst="cloudCallout">
            <a:avLst>
              <a:gd fmla="val -34252" name="adj1"/>
              <a:gd fmla="val 10678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
              <a:t>Ευχαριστώ τους </a:t>
            </a:r>
            <a:r>
              <a:rPr b="1" lang="es"/>
              <a:t>σ</a:t>
            </a:r>
            <a:r>
              <a:rPr b="1" lang="es"/>
              <a:t>υναδέλφους</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593050" y="174975"/>
            <a:ext cx="8031774" cy="4181875"/>
          </a:xfrm>
          <a:prstGeom prst="rect">
            <a:avLst/>
          </a:prstGeom>
          <a:noFill/>
          <a:ln cap="flat" cmpd="sng" w="114300">
            <a:solidFill>
              <a:schemeClr val="dk2"/>
            </a:solidFill>
            <a:prstDash val="dashDot"/>
            <a:round/>
            <a:headEnd len="sm" w="sm" type="none"/>
            <a:tailEnd len="sm" w="sm" type="none"/>
          </a:ln>
        </p:spPr>
      </p:pic>
      <p:sp>
        <p:nvSpPr>
          <p:cNvPr id="72" name="Google Shape;72;p15"/>
          <p:cNvSpPr txBox="1"/>
          <p:nvPr/>
        </p:nvSpPr>
        <p:spPr>
          <a:xfrm>
            <a:off x="3546225" y="4564650"/>
            <a:ext cx="24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Playfair Display"/>
                <a:ea typeface="Playfair Display"/>
                <a:cs typeface="Playfair Display"/>
                <a:sym typeface="Playfair Display"/>
              </a:rPr>
              <a:t>Map of Athens and Glyfada</a:t>
            </a:r>
            <a:endParaRPr b="1">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926125" y="226875"/>
            <a:ext cx="7291751" cy="4167675"/>
          </a:xfrm>
          <a:prstGeom prst="rect">
            <a:avLst/>
          </a:prstGeom>
          <a:noFill/>
          <a:ln cap="flat" cmpd="sng" w="114300">
            <a:solidFill>
              <a:schemeClr val="dk2"/>
            </a:solidFill>
            <a:prstDash val="dashDot"/>
            <a:round/>
            <a:headEnd len="sm" w="sm" type="none"/>
            <a:tailEnd len="sm" w="sm" type="none"/>
          </a:ln>
        </p:spPr>
      </p:pic>
      <p:sp>
        <p:nvSpPr>
          <p:cNvPr id="78" name="Google Shape;78;p16"/>
          <p:cNvSpPr txBox="1"/>
          <p:nvPr/>
        </p:nvSpPr>
        <p:spPr>
          <a:xfrm>
            <a:off x="3170475" y="4528025"/>
            <a:ext cx="422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Playfair Display"/>
                <a:ea typeface="Playfair Display"/>
                <a:cs typeface="Playfair Display"/>
                <a:sym typeface="Playfair Display"/>
              </a:rPr>
              <a:t>Map of Port of Piraeus and Pasalimani</a:t>
            </a:r>
            <a:endParaRPr b="1">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2" name="Shape 82"/>
        <p:cNvGrpSpPr/>
        <p:nvPr/>
      </p:nvGrpSpPr>
      <p:grpSpPr>
        <a:xfrm>
          <a:off x="0" y="0"/>
          <a:ext cx="0" cy="0"/>
          <a:chOff x="0" y="0"/>
          <a:chExt cx="0" cy="0"/>
        </a:xfrm>
      </p:grpSpPr>
      <p:sp>
        <p:nvSpPr>
          <p:cNvPr id="83" name="Google Shape;83;p17"/>
          <p:cNvSpPr txBox="1"/>
          <p:nvPr/>
        </p:nvSpPr>
        <p:spPr>
          <a:xfrm>
            <a:off x="593475" y="2373900"/>
            <a:ext cx="5627100" cy="2678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s" sz="1800">
                <a:latin typeface="Playfair Display"/>
                <a:ea typeface="Playfair Display"/>
                <a:cs typeface="Playfair Display"/>
                <a:sym typeface="Playfair Display"/>
              </a:rPr>
              <a:t>   </a:t>
            </a:r>
            <a:r>
              <a:rPr b="1" i="1" lang="es" sz="1600">
                <a:solidFill>
                  <a:srgbClr val="FF0000"/>
                </a:solidFill>
                <a:latin typeface="Playfair Display"/>
                <a:ea typeface="Playfair Display"/>
                <a:cs typeface="Playfair Display"/>
                <a:sym typeface="Playfair Display"/>
              </a:rPr>
              <a:t>We Are Ready for Digital World</a:t>
            </a:r>
            <a:r>
              <a:rPr b="1" lang="es" sz="1600">
                <a:solidFill>
                  <a:srgbClr val="1155CC"/>
                </a:solidFill>
                <a:latin typeface="Playfair Display"/>
                <a:ea typeface="Playfair Display"/>
                <a:cs typeface="Playfair Display"/>
                <a:sym typeface="Playfair Display"/>
              </a:rPr>
              <a:t> is a project on New Technologies applied to the teaching and learning process and aiming at  quality education.</a:t>
            </a:r>
            <a:endParaRPr b="1" sz="1600">
              <a:solidFill>
                <a:srgbClr val="1155CC"/>
              </a:solidFill>
              <a:latin typeface="Playfair Display"/>
              <a:ea typeface="Playfair Display"/>
              <a:cs typeface="Playfair Display"/>
              <a:sym typeface="Playfair Display"/>
            </a:endParaRPr>
          </a:p>
          <a:p>
            <a:pPr indent="0" lvl="0" marL="0" rtl="0" algn="just">
              <a:spcBef>
                <a:spcPts val="0"/>
              </a:spcBef>
              <a:spcAft>
                <a:spcPts val="0"/>
              </a:spcAft>
              <a:buNone/>
            </a:pPr>
            <a:r>
              <a:t/>
            </a:r>
            <a:endParaRPr b="1" sz="1600">
              <a:solidFill>
                <a:srgbClr val="1155CC"/>
              </a:solidFill>
              <a:latin typeface="Playfair Display"/>
              <a:ea typeface="Playfair Display"/>
              <a:cs typeface="Playfair Display"/>
              <a:sym typeface="Playfair Display"/>
            </a:endParaRPr>
          </a:p>
          <a:p>
            <a:pPr indent="0" lvl="0" marL="0" rtl="0" algn="just">
              <a:spcBef>
                <a:spcPts val="0"/>
              </a:spcBef>
              <a:spcAft>
                <a:spcPts val="0"/>
              </a:spcAft>
              <a:buNone/>
            </a:pPr>
            <a:r>
              <a:rPr b="1" lang="es" sz="1600">
                <a:solidFill>
                  <a:srgbClr val="1155CC"/>
                </a:solidFill>
                <a:latin typeface="Playfair Display"/>
                <a:ea typeface="Playfair Display"/>
                <a:cs typeface="Playfair Display"/>
                <a:sym typeface="Playfair Display"/>
              </a:rPr>
              <a:t>   It is particularly focused on apps and platforms used during Covid-19 lockdowns, when attending </a:t>
            </a:r>
            <a:r>
              <a:rPr b="1" lang="es" sz="1600">
                <a:solidFill>
                  <a:srgbClr val="1155CC"/>
                </a:solidFill>
                <a:latin typeface="Playfair Display"/>
                <a:ea typeface="Playfair Display"/>
                <a:cs typeface="Playfair Display"/>
                <a:sym typeface="Playfair Display"/>
              </a:rPr>
              <a:t>classes</a:t>
            </a:r>
            <a:r>
              <a:rPr b="1" lang="es" sz="1600">
                <a:solidFill>
                  <a:srgbClr val="1155CC"/>
                </a:solidFill>
                <a:latin typeface="Playfair Display"/>
                <a:ea typeface="Playfair Display"/>
                <a:cs typeface="Playfair Display"/>
                <a:sym typeface="Playfair Display"/>
              </a:rPr>
              <a:t> was not possible. </a:t>
            </a:r>
            <a:endParaRPr b="1" sz="1600">
              <a:solidFill>
                <a:srgbClr val="1155CC"/>
              </a:solidFill>
              <a:latin typeface="Playfair Display"/>
              <a:ea typeface="Playfair Display"/>
              <a:cs typeface="Playfair Display"/>
              <a:sym typeface="Playfair Display"/>
            </a:endParaRPr>
          </a:p>
          <a:p>
            <a:pPr indent="0" lvl="0" marL="0" rtl="0" algn="just">
              <a:spcBef>
                <a:spcPts val="0"/>
              </a:spcBef>
              <a:spcAft>
                <a:spcPts val="0"/>
              </a:spcAft>
              <a:buNone/>
            </a:pPr>
            <a:r>
              <a:t/>
            </a:r>
            <a:endParaRPr b="1" sz="1600">
              <a:solidFill>
                <a:srgbClr val="1155CC"/>
              </a:solidFill>
              <a:latin typeface="Playfair Display"/>
              <a:ea typeface="Playfair Display"/>
              <a:cs typeface="Playfair Display"/>
              <a:sym typeface="Playfair Display"/>
            </a:endParaRPr>
          </a:p>
          <a:p>
            <a:pPr indent="0" lvl="0" marL="0" rtl="0" algn="just">
              <a:spcBef>
                <a:spcPts val="0"/>
              </a:spcBef>
              <a:spcAft>
                <a:spcPts val="0"/>
              </a:spcAft>
              <a:buNone/>
            </a:pPr>
            <a:r>
              <a:rPr b="1" lang="es" sz="1600">
                <a:solidFill>
                  <a:srgbClr val="1155CC"/>
                </a:solidFill>
                <a:latin typeface="Playfair Display"/>
                <a:ea typeface="Playfair Display"/>
                <a:cs typeface="Playfair Display"/>
                <a:sym typeface="Playfair Display"/>
              </a:rPr>
              <a:t>Spain, Greece, Turkey, Lithuania and North Macedonia are the participating countries.</a:t>
            </a:r>
            <a:endParaRPr b="1" sz="1600">
              <a:solidFill>
                <a:srgbClr val="1155CC"/>
              </a:solidFill>
              <a:latin typeface="Playfair Display"/>
              <a:ea typeface="Playfair Display"/>
              <a:cs typeface="Playfair Display"/>
              <a:sym typeface="Playfair Display"/>
            </a:endParaRPr>
          </a:p>
        </p:txBody>
      </p:sp>
      <p:pic>
        <p:nvPicPr>
          <p:cNvPr id="84" name="Google Shape;84;p17"/>
          <p:cNvPicPr preferRelativeResize="0"/>
          <p:nvPr/>
        </p:nvPicPr>
        <p:blipFill rotWithShape="1">
          <a:blip r:embed="rId3">
            <a:alphaModFix/>
          </a:blip>
          <a:srcRect b="0" l="10522" r="0" t="0"/>
          <a:stretch/>
        </p:blipFill>
        <p:spPr>
          <a:xfrm>
            <a:off x="1223600" y="139200"/>
            <a:ext cx="2930775" cy="2132151"/>
          </a:xfrm>
          <a:prstGeom prst="rect">
            <a:avLst/>
          </a:prstGeom>
          <a:noFill/>
          <a:ln cap="flat" cmpd="sng" w="19050">
            <a:solidFill>
              <a:schemeClr val="dk2"/>
            </a:solidFill>
            <a:prstDash val="solid"/>
            <a:round/>
            <a:headEnd len="sm" w="sm" type="none"/>
            <a:tailEnd len="sm" w="sm" type="none"/>
          </a:ln>
        </p:spPr>
      </p:pic>
      <p:pic>
        <p:nvPicPr>
          <p:cNvPr id="85" name="Google Shape;85;p17"/>
          <p:cNvPicPr preferRelativeResize="0"/>
          <p:nvPr/>
        </p:nvPicPr>
        <p:blipFill>
          <a:blip r:embed="rId4">
            <a:alphaModFix/>
          </a:blip>
          <a:stretch>
            <a:fillRect/>
          </a:stretch>
        </p:blipFill>
        <p:spPr>
          <a:xfrm>
            <a:off x="6419475" y="99200"/>
            <a:ext cx="2472550" cy="49451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idx="4294967295" type="body"/>
          </p:nvPr>
        </p:nvSpPr>
        <p:spPr>
          <a:xfrm rot="576964">
            <a:off x="6644966" y="219841"/>
            <a:ext cx="2352657" cy="2029513"/>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1600"/>
              </a:spcAft>
              <a:buNone/>
            </a:pPr>
            <a:r>
              <a:rPr lang="es">
                <a:solidFill>
                  <a:schemeClr val="accent1"/>
                </a:solidFill>
              </a:rPr>
              <a:t>Teachers’ session on </a:t>
            </a:r>
            <a:r>
              <a:rPr b="1" i="1" lang="es">
                <a:solidFill>
                  <a:srgbClr val="FF0000"/>
                </a:solidFill>
              </a:rPr>
              <a:t>WordPress</a:t>
            </a:r>
            <a:r>
              <a:rPr lang="es">
                <a:solidFill>
                  <a:schemeClr val="accent1"/>
                </a:solidFill>
              </a:rPr>
              <a:t> for our web page, organised by students at </a:t>
            </a:r>
            <a:r>
              <a:rPr b="1" i="1" lang="es">
                <a:solidFill>
                  <a:srgbClr val="1155CC"/>
                </a:solidFill>
              </a:rPr>
              <a:t>Commerce &amp;      Marketing</a:t>
            </a:r>
            <a:endParaRPr b="1" i="1">
              <a:solidFill>
                <a:srgbClr val="1155CC"/>
              </a:solidFill>
            </a:endParaRPr>
          </a:p>
        </p:txBody>
      </p:sp>
      <p:pic>
        <p:nvPicPr>
          <p:cNvPr id="91" name="Google Shape;91;p18"/>
          <p:cNvPicPr preferRelativeResize="0"/>
          <p:nvPr/>
        </p:nvPicPr>
        <p:blipFill rotWithShape="1">
          <a:blip r:embed="rId3">
            <a:alphaModFix/>
          </a:blip>
          <a:srcRect b="0" l="16789" r="16796" t="13217"/>
          <a:stretch/>
        </p:blipFill>
        <p:spPr>
          <a:xfrm>
            <a:off x="6661138" y="2395900"/>
            <a:ext cx="2320325" cy="2513148"/>
          </a:xfrm>
          <a:prstGeom prst="rect">
            <a:avLst/>
          </a:prstGeom>
          <a:noFill/>
          <a:ln cap="flat" cmpd="sng" w="19050">
            <a:solidFill>
              <a:srgbClr val="000000"/>
            </a:solidFill>
            <a:prstDash val="solid"/>
            <a:round/>
            <a:headEnd len="sm" w="sm" type="none"/>
            <a:tailEnd len="sm" w="sm" type="none"/>
          </a:ln>
        </p:spPr>
      </p:pic>
      <p:pic>
        <p:nvPicPr>
          <p:cNvPr id="92" name="Google Shape;92;p18"/>
          <p:cNvPicPr preferRelativeResize="0"/>
          <p:nvPr/>
        </p:nvPicPr>
        <p:blipFill rotWithShape="1">
          <a:blip r:embed="rId4">
            <a:alphaModFix/>
          </a:blip>
          <a:srcRect b="0" l="8437" r="8437" t="0"/>
          <a:stretch/>
        </p:blipFill>
        <p:spPr>
          <a:xfrm>
            <a:off x="0" y="2045100"/>
            <a:ext cx="4442395" cy="2463600"/>
          </a:xfrm>
          <a:prstGeom prst="rect">
            <a:avLst/>
          </a:prstGeom>
          <a:noFill/>
          <a:ln cap="flat" cmpd="sng" w="19050">
            <a:solidFill>
              <a:srgbClr val="000000"/>
            </a:solidFill>
            <a:prstDash val="solid"/>
            <a:round/>
            <a:headEnd len="sm" w="sm" type="none"/>
            <a:tailEnd len="sm" w="sm" type="none"/>
          </a:ln>
        </p:spPr>
      </p:pic>
      <p:pic>
        <p:nvPicPr>
          <p:cNvPr id="93" name="Google Shape;93;p18"/>
          <p:cNvPicPr preferRelativeResize="0"/>
          <p:nvPr/>
        </p:nvPicPr>
        <p:blipFill>
          <a:blip r:embed="rId5">
            <a:alphaModFix/>
          </a:blip>
          <a:stretch>
            <a:fillRect/>
          </a:stretch>
        </p:blipFill>
        <p:spPr>
          <a:xfrm rot="798438">
            <a:off x="3853050" y="410325"/>
            <a:ext cx="2279626" cy="4322852"/>
          </a:xfrm>
          <a:prstGeom prst="rect">
            <a:avLst/>
          </a:prstGeom>
          <a:noFill/>
          <a:ln cap="flat" cmpd="sng" w="38100">
            <a:solidFill>
              <a:srgbClr val="0000FF"/>
            </a:solidFill>
            <a:prstDash val="lgDashDot"/>
            <a:round/>
            <a:headEnd len="sm" w="sm" type="none"/>
            <a:tailEnd len="sm" w="sm" type="none"/>
          </a:ln>
        </p:spPr>
      </p:pic>
      <p:sp>
        <p:nvSpPr>
          <p:cNvPr id="94" name="Google Shape;94;p18"/>
          <p:cNvSpPr txBox="1"/>
          <p:nvPr/>
        </p:nvSpPr>
        <p:spPr>
          <a:xfrm>
            <a:off x="222000" y="490900"/>
            <a:ext cx="3669300" cy="1431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i="1" lang="es" sz="1600">
                <a:latin typeface="Playfair Display"/>
                <a:ea typeface="Playfair Display"/>
                <a:cs typeface="Playfair Display"/>
                <a:sym typeface="Playfair Display"/>
              </a:rPr>
              <a:t>Previous work before the mobility:</a:t>
            </a:r>
            <a:endParaRPr b="1" i="1" sz="1600">
              <a:latin typeface="Playfair Display"/>
              <a:ea typeface="Playfair Display"/>
              <a:cs typeface="Playfair Display"/>
              <a:sym typeface="Playfair Display"/>
            </a:endParaRPr>
          </a:p>
          <a:p>
            <a:pPr indent="0" lvl="0" marL="0" rtl="0" algn="just">
              <a:spcBef>
                <a:spcPts val="0"/>
              </a:spcBef>
              <a:spcAft>
                <a:spcPts val="0"/>
              </a:spcAft>
              <a:buNone/>
            </a:pPr>
            <a:r>
              <a:rPr b="1" i="1" lang="es" sz="1600">
                <a:latin typeface="Playfair Display"/>
                <a:ea typeface="Playfair Display"/>
                <a:cs typeface="Playfair Display"/>
                <a:sym typeface="Playfair Display"/>
              </a:rPr>
              <a:t> we decided that WordPress was a </a:t>
            </a:r>
            <a:endParaRPr b="1" i="1" sz="1600">
              <a:latin typeface="Playfair Display"/>
              <a:ea typeface="Playfair Display"/>
              <a:cs typeface="Playfair Display"/>
              <a:sym typeface="Playfair Display"/>
            </a:endParaRPr>
          </a:p>
          <a:p>
            <a:pPr indent="0" lvl="0" marL="0" rtl="0" algn="just">
              <a:spcBef>
                <a:spcPts val="0"/>
              </a:spcBef>
              <a:spcAft>
                <a:spcPts val="0"/>
              </a:spcAft>
              <a:buNone/>
            </a:pPr>
            <a:r>
              <a:rPr b="1" i="1" lang="es" sz="1600">
                <a:latin typeface="Playfair Display"/>
                <a:ea typeface="Playfair Display"/>
                <a:cs typeface="Playfair Display"/>
                <a:sym typeface="Playfair Display"/>
              </a:rPr>
              <a:t>more versatile site than Wix to </a:t>
            </a:r>
            <a:endParaRPr b="1" i="1" sz="1600">
              <a:latin typeface="Playfair Display"/>
              <a:ea typeface="Playfair Display"/>
              <a:cs typeface="Playfair Display"/>
              <a:sym typeface="Playfair Display"/>
            </a:endParaRPr>
          </a:p>
          <a:p>
            <a:pPr indent="0" lvl="0" marL="0" rtl="0" algn="just">
              <a:spcBef>
                <a:spcPts val="0"/>
              </a:spcBef>
              <a:spcAft>
                <a:spcPts val="0"/>
              </a:spcAft>
              <a:buNone/>
            </a:pPr>
            <a:r>
              <a:rPr b="1" i="1" lang="es" sz="1600">
                <a:latin typeface="Playfair Display"/>
                <a:ea typeface="Playfair Display"/>
                <a:cs typeface="Playfair Display"/>
                <a:sym typeface="Playfair Display"/>
              </a:rPr>
              <a:t>disseminate the project as displayed</a:t>
            </a:r>
            <a:endParaRPr b="1" i="1" sz="1600">
              <a:latin typeface="Playfair Display"/>
              <a:ea typeface="Playfair Display"/>
              <a:cs typeface="Playfair Display"/>
              <a:sym typeface="Playfair Display"/>
            </a:endParaRPr>
          </a:p>
          <a:p>
            <a:pPr indent="0" lvl="0" marL="0" rtl="0" algn="just">
              <a:spcBef>
                <a:spcPts val="0"/>
              </a:spcBef>
              <a:spcAft>
                <a:spcPts val="0"/>
              </a:spcAft>
              <a:buNone/>
            </a:pPr>
            <a:r>
              <a:rPr b="1" i="1" lang="es" sz="1600">
                <a:latin typeface="Playfair Display"/>
                <a:ea typeface="Playfair Display"/>
                <a:cs typeface="Playfair Display"/>
                <a:sym typeface="Playfair Display"/>
              </a:rPr>
              <a:t> on </a:t>
            </a:r>
            <a:r>
              <a:rPr b="1" i="1" lang="es" sz="1700">
                <a:solidFill>
                  <a:srgbClr val="F1C232"/>
                </a:solidFill>
                <a:latin typeface="Playfair Display"/>
                <a:ea typeface="Playfair Display"/>
                <a:cs typeface="Playfair Display"/>
                <a:sym typeface="Playfair Display"/>
              </a:rPr>
              <a:t>e</a:t>
            </a:r>
            <a:r>
              <a:rPr b="1" i="1" lang="es" sz="1600">
                <a:solidFill>
                  <a:srgbClr val="666666"/>
                </a:solidFill>
                <a:latin typeface="Playfair Display"/>
                <a:ea typeface="Playfair Display"/>
                <a:cs typeface="Playfair Display"/>
                <a:sym typeface="Playfair Display"/>
              </a:rPr>
              <a:t>Twinning.</a:t>
            </a:r>
            <a:endParaRPr b="1" i="1" sz="1600">
              <a:solidFill>
                <a:srgbClr val="666666"/>
              </a:solidFill>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idx="4294967295" type="body"/>
          </p:nvPr>
        </p:nvSpPr>
        <p:spPr>
          <a:xfrm rot="782738">
            <a:off x="6395897" y="353238"/>
            <a:ext cx="2323159" cy="3165416"/>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s" sz="1500">
                <a:solidFill>
                  <a:schemeClr val="accent1"/>
                </a:solidFill>
              </a:rPr>
              <a:t>Virtual meeting between grade 4 students at </a:t>
            </a:r>
            <a:r>
              <a:rPr b="1" lang="es" sz="1500">
                <a:solidFill>
                  <a:schemeClr val="accent1"/>
                </a:solidFill>
              </a:rPr>
              <a:t>Primary schools</a:t>
            </a:r>
            <a:r>
              <a:rPr lang="es" sz="1500">
                <a:solidFill>
                  <a:schemeClr val="accent1"/>
                </a:solidFill>
              </a:rPr>
              <a:t> in </a:t>
            </a:r>
            <a:r>
              <a:rPr lang="es" sz="1500">
                <a:solidFill>
                  <a:srgbClr val="FF0000"/>
                </a:solidFill>
              </a:rPr>
              <a:t>Greece</a:t>
            </a:r>
            <a:r>
              <a:rPr lang="es" sz="1500">
                <a:solidFill>
                  <a:schemeClr val="accent1"/>
                </a:solidFill>
              </a:rPr>
              <a:t> (</a:t>
            </a:r>
            <a:r>
              <a:rPr i="1" lang="es" sz="1500">
                <a:solidFill>
                  <a:schemeClr val="accent1"/>
                </a:solidFill>
              </a:rPr>
              <a:t>Xenia</a:t>
            </a:r>
            <a:r>
              <a:rPr lang="es" sz="1500">
                <a:solidFill>
                  <a:schemeClr val="accent1"/>
                </a:solidFill>
              </a:rPr>
              <a:t>) and </a:t>
            </a:r>
            <a:r>
              <a:rPr lang="es" sz="1500">
                <a:solidFill>
                  <a:srgbClr val="FF0000"/>
                </a:solidFill>
              </a:rPr>
              <a:t>Lithuania </a:t>
            </a:r>
            <a:r>
              <a:rPr lang="es" sz="1500">
                <a:solidFill>
                  <a:srgbClr val="666666"/>
                </a:solidFill>
              </a:rPr>
              <a:t>(</a:t>
            </a:r>
            <a:r>
              <a:rPr i="1" lang="es" sz="1500">
                <a:solidFill>
                  <a:srgbClr val="666666"/>
                </a:solidFill>
              </a:rPr>
              <a:t>Dainora,Lina</a:t>
            </a:r>
            <a:r>
              <a:rPr lang="es" sz="1500">
                <a:solidFill>
                  <a:srgbClr val="666666"/>
                </a:solidFill>
              </a:rPr>
              <a:t>).</a:t>
            </a:r>
            <a:endParaRPr sz="1500">
              <a:solidFill>
                <a:srgbClr val="666666"/>
              </a:solidFill>
            </a:endParaRPr>
          </a:p>
          <a:p>
            <a:pPr indent="0" lvl="0" marL="0" rtl="0" algn="l">
              <a:spcBef>
                <a:spcPts val="1600"/>
              </a:spcBef>
              <a:spcAft>
                <a:spcPts val="1600"/>
              </a:spcAft>
              <a:buNone/>
            </a:pPr>
            <a:r>
              <a:rPr lang="es" sz="1500">
                <a:solidFill>
                  <a:schemeClr val="accent1"/>
                </a:solidFill>
              </a:rPr>
              <a:t>Students created their avatars, interactive postcards, used Padlet, a game on cybersecurity and analysed the time spent in front of screens. Cooperation  was the nicest objective.</a:t>
            </a:r>
            <a:endParaRPr sz="1500">
              <a:solidFill>
                <a:schemeClr val="accent1"/>
              </a:solidFill>
            </a:endParaRPr>
          </a:p>
        </p:txBody>
      </p:sp>
      <p:pic>
        <p:nvPicPr>
          <p:cNvPr id="100" name="Google Shape;100;p19"/>
          <p:cNvPicPr preferRelativeResize="0"/>
          <p:nvPr/>
        </p:nvPicPr>
        <p:blipFill rotWithShape="1">
          <a:blip r:embed="rId3">
            <a:alphaModFix/>
          </a:blip>
          <a:srcRect b="0" l="27779" r="27779" t="0"/>
          <a:stretch/>
        </p:blipFill>
        <p:spPr>
          <a:xfrm>
            <a:off x="3784725" y="185775"/>
            <a:ext cx="2251676" cy="2810137"/>
          </a:xfrm>
          <a:prstGeom prst="rect">
            <a:avLst/>
          </a:prstGeom>
          <a:noFill/>
          <a:ln cap="flat" cmpd="sng" w="28575">
            <a:solidFill>
              <a:srgbClr val="000000"/>
            </a:solidFill>
            <a:prstDash val="solid"/>
            <a:round/>
            <a:headEnd len="sm" w="sm" type="none"/>
            <a:tailEnd len="sm" w="sm" type="none"/>
          </a:ln>
        </p:spPr>
      </p:pic>
      <p:pic>
        <p:nvPicPr>
          <p:cNvPr id="101" name="Google Shape;101;p19"/>
          <p:cNvPicPr preferRelativeResize="0"/>
          <p:nvPr/>
        </p:nvPicPr>
        <p:blipFill rotWithShape="1">
          <a:blip r:embed="rId4">
            <a:alphaModFix/>
          </a:blip>
          <a:srcRect b="13028" l="0" r="0" t="13028"/>
          <a:stretch/>
        </p:blipFill>
        <p:spPr>
          <a:xfrm rot="564534">
            <a:off x="2422032" y="2906950"/>
            <a:ext cx="3445707" cy="1910875"/>
          </a:xfrm>
          <a:prstGeom prst="rect">
            <a:avLst/>
          </a:prstGeom>
          <a:noFill/>
          <a:ln cap="flat" cmpd="sng" w="19050">
            <a:solidFill>
              <a:srgbClr val="000000"/>
            </a:solidFill>
            <a:prstDash val="solid"/>
            <a:round/>
            <a:headEnd len="sm" w="sm" type="none"/>
            <a:tailEnd len="sm" w="sm" type="none"/>
          </a:ln>
        </p:spPr>
      </p:pic>
      <p:pic>
        <p:nvPicPr>
          <p:cNvPr id="102" name="Google Shape;102;p19"/>
          <p:cNvPicPr preferRelativeResize="0"/>
          <p:nvPr/>
        </p:nvPicPr>
        <p:blipFill>
          <a:blip r:embed="rId5">
            <a:alphaModFix/>
          </a:blip>
          <a:stretch>
            <a:fillRect/>
          </a:stretch>
        </p:blipFill>
        <p:spPr>
          <a:xfrm>
            <a:off x="416151" y="324974"/>
            <a:ext cx="2719750" cy="2039803"/>
          </a:xfrm>
          <a:prstGeom prst="rect">
            <a:avLst/>
          </a:prstGeom>
          <a:noFill/>
          <a:ln cap="flat" cmpd="sng" w="114300">
            <a:solidFill>
              <a:srgbClr val="FFFF00"/>
            </a:solidFill>
            <a:prstDash val="solid"/>
            <a:round/>
            <a:headEnd len="sm" w="sm" type="none"/>
            <a:tailEnd len="sm" w="sm" type="none"/>
          </a:ln>
        </p:spPr>
      </p:pic>
      <p:pic>
        <p:nvPicPr>
          <p:cNvPr id="103" name="Google Shape;103;p19"/>
          <p:cNvPicPr preferRelativeResize="0"/>
          <p:nvPr/>
        </p:nvPicPr>
        <p:blipFill>
          <a:blip r:embed="rId6">
            <a:alphaModFix/>
          </a:blip>
          <a:stretch>
            <a:fillRect/>
          </a:stretch>
        </p:blipFill>
        <p:spPr>
          <a:xfrm rot="-734046">
            <a:off x="498750" y="2089926"/>
            <a:ext cx="1787273" cy="2383047"/>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idx="4294967295" type="body"/>
          </p:nvPr>
        </p:nvSpPr>
        <p:spPr>
          <a:xfrm flipH="1" rot="454636">
            <a:off x="6558554" y="144887"/>
            <a:ext cx="2352442" cy="2338525"/>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s" sz="1500">
                <a:solidFill>
                  <a:schemeClr val="accent1"/>
                </a:solidFill>
              </a:rPr>
              <a:t>Virtual meeting between a 6th year </a:t>
            </a:r>
            <a:r>
              <a:rPr b="1" i="1" lang="es" sz="1500">
                <a:solidFill>
                  <a:schemeClr val="accent1"/>
                </a:solidFill>
              </a:rPr>
              <a:t>Primary group</a:t>
            </a:r>
            <a:r>
              <a:rPr lang="es" sz="1500">
                <a:solidFill>
                  <a:schemeClr val="accent1"/>
                </a:solidFill>
              </a:rPr>
              <a:t> in </a:t>
            </a:r>
            <a:r>
              <a:rPr lang="es" sz="1500">
                <a:solidFill>
                  <a:srgbClr val="FF0000"/>
                </a:solidFill>
              </a:rPr>
              <a:t>Greece </a:t>
            </a:r>
            <a:r>
              <a:rPr lang="es" sz="1500">
                <a:solidFill>
                  <a:srgbClr val="666666"/>
                </a:solidFill>
              </a:rPr>
              <a:t>(</a:t>
            </a:r>
            <a:r>
              <a:rPr i="1" lang="es" sz="1500">
                <a:solidFill>
                  <a:srgbClr val="666666"/>
                </a:solidFill>
              </a:rPr>
              <a:t>Xenia</a:t>
            </a:r>
            <a:r>
              <a:rPr lang="es" sz="1500">
                <a:solidFill>
                  <a:srgbClr val="666666"/>
                </a:solidFill>
              </a:rPr>
              <a:t>)</a:t>
            </a:r>
            <a:r>
              <a:rPr lang="es" sz="1500">
                <a:solidFill>
                  <a:srgbClr val="FF0000"/>
                </a:solidFill>
              </a:rPr>
              <a:t> </a:t>
            </a:r>
            <a:r>
              <a:rPr lang="es" sz="1500">
                <a:solidFill>
                  <a:schemeClr val="accent1"/>
                </a:solidFill>
              </a:rPr>
              <a:t>and a  1st year </a:t>
            </a:r>
            <a:r>
              <a:rPr b="1" i="1" lang="es" sz="1500">
                <a:solidFill>
                  <a:schemeClr val="accent1"/>
                </a:solidFill>
              </a:rPr>
              <a:t>Secondary group</a:t>
            </a:r>
            <a:r>
              <a:rPr lang="es" sz="1500">
                <a:solidFill>
                  <a:schemeClr val="accent1"/>
                </a:solidFill>
              </a:rPr>
              <a:t> in </a:t>
            </a:r>
            <a:r>
              <a:rPr lang="es" sz="1500">
                <a:solidFill>
                  <a:srgbClr val="FF0000"/>
                </a:solidFill>
              </a:rPr>
              <a:t>Spain </a:t>
            </a:r>
            <a:r>
              <a:rPr lang="es" sz="1500">
                <a:solidFill>
                  <a:srgbClr val="666666"/>
                </a:solidFill>
              </a:rPr>
              <a:t>(</a:t>
            </a:r>
            <a:r>
              <a:rPr i="1" lang="es" sz="1500">
                <a:solidFill>
                  <a:srgbClr val="666666"/>
                </a:solidFill>
              </a:rPr>
              <a:t>Antonio López</a:t>
            </a:r>
            <a:r>
              <a:rPr lang="es" sz="1500">
                <a:solidFill>
                  <a:srgbClr val="666666"/>
                </a:solidFill>
              </a:rPr>
              <a:t>)</a:t>
            </a:r>
            <a:r>
              <a:rPr lang="es" sz="1500"/>
              <a:t>.</a:t>
            </a:r>
            <a:endParaRPr sz="1500"/>
          </a:p>
          <a:p>
            <a:pPr indent="0" lvl="0" marL="0" rtl="0" algn="l">
              <a:spcBef>
                <a:spcPts val="1600"/>
              </a:spcBef>
              <a:spcAft>
                <a:spcPts val="0"/>
              </a:spcAft>
              <a:buNone/>
            </a:pPr>
            <a:r>
              <a:rPr lang="es" sz="1400"/>
              <a:t>They talked about their countries, culture, traditions, …</a:t>
            </a:r>
            <a:endParaRPr sz="1400"/>
          </a:p>
          <a:p>
            <a:pPr indent="0" lvl="0" marL="0" rtl="0" algn="l">
              <a:spcBef>
                <a:spcPts val="1600"/>
              </a:spcBef>
              <a:spcAft>
                <a:spcPts val="1600"/>
              </a:spcAft>
              <a:buNone/>
            </a:pPr>
            <a:r>
              <a:t/>
            </a:r>
            <a:endParaRPr>
              <a:solidFill>
                <a:srgbClr val="FF0000"/>
              </a:solidFill>
            </a:endParaRPr>
          </a:p>
        </p:txBody>
      </p:sp>
      <p:pic>
        <p:nvPicPr>
          <p:cNvPr id="109" name="Google Shape;109;p20"/>
          <p:cNvPicPr preferRelativeResize="0"/>
          <p:nvPr/>
        </p:nvPicPr>
        <p:blipFill rotWithShape="1">
          <a:blip r:embed="rId3">
            <a:alphaModFix/>
          </a:blip>
          <a:srcRect b="0" l="31971" r="31971" t="0"/>
          <a:stretch/>
        </p:blipFill>
        <p:spPr>
          <a:xfrm rot="1172846">
            <a:off x="3176150" y="493751"/>
            <a:ext cx="2937699" cy="3281625"/>
          </a:xfrm>
          <a:prstGeom prst="rect">
            <a:avLst/>
          </a:prstGeom>
          <a:noFill/>
          <a:ln cap="flat" cmpd="sng" w="19050">
            <a:solidFill>
              <a:srgbClr val="000000"/>
            </a:solidFill>
            <a:prstDash val="solid"/>
            <a:round/>
            <a:headEnd len="sm" w="sm" type="none"/>
            <a:tailEnd len="sm" w="sm" type="none"/>
          </a:ln>
        </p:spPr>
      </p:pic>
      <p:pic>
        <p:nvPicPr>
          <p:cNvPr id="110" name="Google Shape;110;p20"/>
          <p:cNvPicPr preferRelativeResize="0"/>
          <p:nvPr/>
        </p:nvPicPr>
        <p:blipFill rotWithShape="1">
          <a:blip r:embed="rId4">
            <a:alphaModFix/>
          </a:blip>
          <a:srcRect b="0" l="27400" r="1115" t="0"/>
          <a:stretch/>
        </p:blipFill>
        <p:spPr>
          <a:xfrm>
            <a:off x="5817575" y="2505825"/>
            <a:ext cx="2560024" cy="2461826"/>
          </a:xfrm>
          <a:prstGeom prst="rect">
            <a:avLst/>
          </a:prstGeom>
          <a:noFill/>
          <a:ln cap="flat" cmpd="sng" w="19050">
            <a:solidFill>
              <a:schemeClr val="dk2"/>
            </a:solidFill>
            <a:prstDash val="solid"/>
            <a:round/>
            <a:headEnd len="sm" w="sm" type="none"/>
            <a:tailEnd len="sm" w="sm" type="none"/>
          </a:ln>
        </p:spPr>
      </p:pic>
      <p:pic>
        <p:nvPicPr>
          <p:cNvPr id="111" name="Google Shape;111;p20"/>
          <p:cNvPicPr preferRelativeResize="0"/>
          <p:nvPr/>
        </p:nvPicPr>
        <p:blipFill>
          <a:blip r:embed="rId5">
            <a:alphaModFix/>
          </a:blip>
          <a:stretch>
            <a:fillRect/>
          </a:stretch>
        </p:blipFill>
        <p:spPr>
          <a:xfrm>
            <a:off x="337025" y="1976375"/>
            <a:ext cx="3810028" cy="2859373"/>
          </a:xfrm>
          <a:prstGeom prst="rect">
            <a:avLst/>
          </a:prstGeom>
          <a:noFill/>
          <a:ln cap="flat" cmpd="sng" w="28575">
            <a:solidFill>
              <a:schemeClr val="dk2"/>
            </a:solidFill>
            <a:prstDash val="solid"/>
            <a:round/>
            <a:headEnd len="sm" w="sm" type="none"/>
            <a:tailEnd len="sm" w="sm" type="none"/>
          </a:ln>
        </p:spPr>
      </p:pic>
      <p:pic>
        <p:nvPicPr>
          <p:cNvPr id="112" name="Google Shape;112;p20"/>
          <p:cNvPicPr preferRelativeResize="0"/>
          <p:nvPr/>
        </p:nvPicPr>
        <p:blipFill>
          <a:blip r:embed="rId6">
            <a:alphaModFix/>
          </a:blip>
          <a:stretch>
            <a:fillRect/>
          </a:stretch>
        </p:blipFill>
        <p:spPr>
          <a:xfrm rot="-1241576">
            <a:off x="234712" y="667049"/>
            <a:ext cx="3853498" cy="173407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6" name="Shape 116"/>
        <p:cNvGrpSpPr/>
        <p:nvPr/>
      </p:nvGrpSpPr>
      <p:grpSpPr>
        <a:xfrm>
          <a:off x="0" y="0"/>
          <a:ext cx="0" cy="0"/>
          <a:chOff x="0" y="0"/>
          <a:chExt cx="0" cy="0"/>
        </a:xfrm>
      </p:grpSpPr>
      <p:sp>
        <p:nvSpPr>
          <p:cNvPr id="117" name="Google Shape;117;p21"/>
          <p:cNvSpPr txBox="1"/>
          <p:nvPr>
            <p:ph type="title"/>
          </p:nvPr>
        </p:nvSpPr>
        <p:spPr>
          <a:xfrm>
            <a:off x="153475" y="3172550"/>
            <a:ext cx="4045200" cy="901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Glyfada, Greece</a:t>
            </a:r>
            <a:endParaRPr/>
          </a:p>
        </p:txBody>
      </p:sp>
      <p:pic>
        <p:nvPicPr>
          <p:cNvPr id="118" name="Google Shape;118;p21"/>
          <p:cNvPicPr preferRelativeResize="0"/>
          <p:nvPr/>
        </p:nvPicPr>
        <p:blipFill rotWithShape="1">
          <a:blip r:embed="rId3">
            <a:alphaModFix/>
          </a:blip>
          <a:srcRect b="0" l="16663" r="16656" t="0"/>
          <a:stretch/>
        </p:blipFill>
        <p:spPr>
          <a:xfrm>
            <a:off x="6154625" y="62950"/>
            <a:ext cx="2901452" cy="3263475"/>
          </a:xfrm>
          <a:prstGeom prst="rect">
            <a:avLst/>
          </a:prstGeom>
          <a:noFill/>
          <a:ln cap="flat" cmpd="sng" w="19050">
            <a:solidFill>
              <a:srgbClr val="000000"/>
            </a:solidFill>
            <a:prstDash val="solid"/>
            <a:round/>
            <a:headEnd len="sm" w="sm" type="none"/>
            <a:tailEnd len="sm" w="sm" type="none"/>
          </a:ln>
        </p:spPr>
      </p:pic>
      <p:pic>
        <p:nvPicPr>
          <p:cNvPr id="119" name="Google Shape;119;p21"/>
          <p:cNvPicPr preferRelativeResize="0"/>
          <p:nvPr/>
        </p:nvPicPr>
        <p:blipFill>
          <a:blip r:embed="rId4">
            <a:alphaModFix/>
          </a:blip>
          <a:stretch>
            <a:fillRect/>
          </a:stretch>
        </p:blipFill>
        <p:spPr>
          <a:xfrm rot="910460">
            <a:off x="6131100" y="3078975"/>
            <a:ext cx="2252351" cy="1689263"/>
          </a:xfrm>
          <a:prstGeom prst="rect">
            <a:avLst/>
          </a:prstGeom>
          <a:noFill/>
          <a:ln cap="flat" cmpd="sng" w="19050">
            <a:solidFill>
              <a:schemeClr val="dk2"/>
            </a:solidFill>
            <a:prstDash val="solid"/>
            <a:round/>
            <a:headEnd len="sm" w="sm" type="none"/>
            <a:tailEnd len="sm" w="sm" type="none"/>
          </a:ln>
        </p:spPr>
      </p:pic>
      <p:pic>
        <p:nvPicPr>
          <p:cNvPr id="120" name="Google Shape;120;p21"/>
          <p:cNvPicPr preferRelativeResize="0"/>
          <p:nvPr/>
        </p:nvPicPr>
        <p:blipFill>
          <a:blip r:embed="rId5">
            <a:alphaModFix/>
          </a:blip>
          <a:stretch>
            <a:fillRect/>
          </a:stretch>
        </p:blipFill>
        <p:spPr>
          <a:xfrm rot="1024807">
            <a:off x="580203" y="713779"/>
            <a:ext cx="1694773" cy="2259718"/>
          </a:xfrm>
          <a:prstGeom prst="rect">
            <a:avLst/>
          </a:prstGeom>
          <a:noFill/>
          <a:ln cap="flat" cmpd="sng" w="19050">
            <a:solidFill>
              <a:schemeClr val="dk2"/>
            </a:solidFill>
            <a:prstDash val="solid"/>
            <a:round/>
            <a:headEnd len="sm" w="sm" type="none"/>
            <a:tailEnd len="sm" w="sm" type="none"/>
          </a:ln>
        </p:spPr>
      </p:pic>
      <p:pic>
        <p:nvPicPr>
          <p:cNvPr id="121" name="Google Shape;121;p21"/>
          <p:cNvPicPr preferRelativeResize="0"/>
          <p:nvPr/>
        </p:nvPicPr>
        <p:blipFill rotWithShape="1">
          <a:blip r:embed="rId6">
            <a:alphaModFix/>
          </a:blip>
          <a:srcRect b="19172" l="0" r="0" t="46331"/>
          <a:stretch/>
        </p:blipFill>
        <p:spPr>
          <a:xfrm>
            <a:off x="2114400" y="4132376"/>
            <a:ext cx="3483199" cy="901201"/>
          </a:xfrm>
          <a:prstGeom prst="rect">
            <a:avLst/>
          </a:prstGeom>
          <a:noFill/>
          <a:ln cap="flat" cmpd="sng" w="19050">
            <a:solidFill>
              <a:schemeClr val="dk2"/>
            </a:solidFill>
            <a:prstDash val="solid"/>
            <a:round/>
            <a:headEnd len="sm" w="sm" type="none"/>
            <a:tailEnd len="sm" w="sm" type="none"/>
          </a:ln>
        </p:spPr>
      </p:pic>
      <p:pic>
        <p:nvPicPr>
          <p:cNvPr id="122" name="Google Shape;122;p21"/>
          <p:cNvPicPr preferRelativeResize="0"/>
          <p:nvPr/>
        </p:nvPicPr>
        <p:blipFill>
          <a:blip r:embed="rId7">
            <a:alphaModFix/>
          </a:blip>
          <a:stretch>
            <a:fillRect/>
          </a:stretch>
        </p:blipFill>
        <p:spPr>
          <a:xfrm>
            <a:off x="3824999" y="1582600"/>
            <a:ext cx="1840875" cy="2454500"/>
          </a:xfrm>
          <a:prstGeom prst="rect">
            <a:avLst/>
          </a:prstGeom>
          <a:noFill/>
          <a:ln cap="flat" cmpd="sng" w="19050">
            <a:solidFill>
              <a:schemeClr val="dk2"/>
            </a:solidFill>
            <a:prstDash val="solid"/>
            <a:round/>
            <a:headEnd len="sm" w="sm" type="none"/>
            <a:tailEnd len="sm" w="sm" type="none"/>
          </a:ln>
        </p:spPr>
      </p:pic>
      <p:pic>
        <p:nvPicPr>
          <p:cNvPr id="123" name="Google Shape;123;p21"/>
          <p:cNvPicPr preferRelativeResize="0"/>
          <p:nvPr/>
        </p:nvPicPr>
        <p:blipFill>
          <a:blip r:embed="rId8">
            <a:alphaModFix/>
          </a:blip>
          <a:stretch>
            <a:fillRect/>
          </a:stretch>
        </p:blipFill>
        <p:spPr>
          <a:xfrm>
            <a:off x="2114400" y="1029450"/>
            <a:ext cx="1607332" cy="2143099"/>
          </a:xfrm>
          <a:prstGeom prst="rect">
            <a:avLst/>
          </a:prstGeom>
          <a:noFill/>
          <a:ln cap="flat" cmpd="sng" w="19050">
            <a:solidFill>
              <a:schemeClr val="dk2"/>
            </a:solidFill>
            <a:prstDash val="solid"/>
            <a:round/>
            <a:headEnd len="sm" w="sm" type="none"/>
            <a:tailEnd len="sm" w="sm" type="none"/>
          </a:ln>
        </p:spPr>
      </p:pic>
      <p:sp>
        <p:nvSpPr>
          <p:cNvPr id="124" name="Google Shape;124;p21"/>
          <p:cNvSpPr txBox="1"/>
          <p:nvPr/>
        </p:nvSpPr>
        <p:spPr>
          <a:xfrm>
            <a:off x="2013025" y="404200"/>
            <a:ext cx="456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
                <a:latin typeface="Playfair Display"/>
                <a:ea typeface="Playfair Display"/>
                <a:cs typeface="Playfair Display"/>
                <a:sym typeface="Playfair Display"/>
              </a:rPr>
              <a:t>3-night stay at a hotel in a touristic city by the sea</a:t>
            </a:r>
            <a:endParaRPr b="1" i="1">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